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1"/>
  </p:notesMasterIdLst>
  <p:sldIdLst>
    <p:sldId id="256" r:id="rId2"/>
    <p:sldId id="270" r:id="rId3"/>
    <p:sldId id="258" r:id="rId4"/>
    <p:sldId id="309" r:id="rId5"/>
    <p:sldId id="259" r:id="rId6"/>
    <p:sldId id="261" r:id="rId7"/>
    <p:sldId id="287" r:id="rId8"/>
    <p:sldId id="323" r:id="rId9"/>
    <p:sldId id="288" r:id="rId10"/>
    <p:sldId id="292" r:id="rId11"/>
    <p:sldId id="312" r:id="rId12"/>
    <p:sldId id="257" r:id="rId13"/>
    <p:sldId id="317" r:id="rId14"/>
    <p:sldId id="318" r:id="rId15"/>
    <p:sldId id="319" r:id="rId16"/>
    <p:sldId id="262" r:id="rId17"/>
    <p:sldId id="263" r:id="rId18"/>
    <p:sldId id="286" r:id="rId19"/>
    <p:sldId id="320" r:id="rId20"/>
    <p:sldId id="321" r:id="rId21"/>
    <p:sldId id="264" r:id="rId22"/>
    <p:sldId id="322" r:id="rId23"/>
    <p:sldId id="269" r:id="rId24"/>
    <p:sldId id="308" r:id="rId25"/>
    <p:sldId id="298" r:id="rId26"/>
    <p:sldId id="310" r:id="rId27"/>
    <p:sldId id="311" r:id="rId28"/>
    <p:sldId id="313" r:id="rId29"/>
    <p:sldId id="327" r:id="rId30"/>
    <p:sldId id="271" r:id="rId31"/>
    <p:sldId id="316" r:id="rId32"/>
    <p:sldId id="290" r:id="rId33"/>
    <p:sldId id="315" r:id="rId34"/>
    <p:sldId id="265" r:id="rId35"/>
    <p:sldId id="267" r:id="rId36"/>
    <p:sldId id="272" r:id="rId37"/>
    <p:sldId id="273" r:id="rId38"/>
    <p:sldId id="274" r:id="rId39"/>
    <p:sldId id="278" r:id="rId40"/>
    <p:sldId id="285" r:id="rId41"/>
    <p:sldId id="268" r:id="rId42"/>
    <p:sldId id="314" r:id="rId43"/>
    <p:sldId id="276" r:id="rId44"/>
    <p:sldId id="324" r:id="rId45"/>
    <p:sldId id="328" r:id="rId46"/>
    <p:sldId id="329" r:id="rId47"/>
    <p:sldId id="325" r:id="rId48"/>
    <p:sldId id="281" r:id="rId49"/>
    <p:sldId id="295" r:id="rId50"/>
    <p:sldId id="296" r:id="rId51"/>
    <p:sldId id="297" r:id="rId52"/>
    <p:sldId id="300" r:id="rId53"/>
    <p:sldId id="305" r:id="rId54"/>
    <p:sldId id="299" r:id="rId55"/>
    <p:sldId id="307" r:id="rId56"/>
    <p:sldId id="291" r:id="rId57"/>
    <p:sldId id="326" r:id="rId58"/>
    <p:sldId id="289" r:id="rId59"/>
    <p:sldId id="29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initials="a" lastIdx="2" clrIdx="0">
    <p:extLst>
      <p:ext uri="{19B8F6BF-5375-455C-9EA6-DF929625EA0E}">
        <p15:presenceInfo xmlns:p15="http://schemas.microsoft.com/office/powerpoint/2012/main" userId="aa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123"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E7051-6496-4B2B-94DE-30FCBCD72EC0}" type="datetimeFigureOut">
              <a:rPr lang="en-GB" smtClean="0"/>
              <a:t>10/02/2020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49BFE-10C6-401D-A3CE-EDB445B8D65F}" type="slidenum">
              <a:rPr lang="en-GB" smtClean="0"/>
              <a:t>‹#›</a:t>
            </a:fld>
            <a:endParaRPr lang="en-GB"/>
          </a:p>
        </p:txBody>
      </p:sp>
    </p:spTree>
    <p:extLst>
      <p:ext uri="{BB962C8B-B14F-4D97-AF65-F5344CB8AC3E}">
        <p14:creationId xmlns:p14="http://schemas.microsoft.com/office/powerpoint/2010/main" val="164453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A1C49BFE-10C6-401D-A3CE-EDB445B8D65F}" type="slidenum">
              <a:rPr lang="en-GB" smtClean="0"/>
              <a:t>25</a:t>
            </a:fld>
            <a:endParaRPr lang="en-GB"/>
          </a:p>
        </p:txBody>
      </p:sp>
    </p:spTree>
    <p:extLst>
      <p:ext uri="{BB962C8B-B14F-4D97-AF65-F5344CB8AC3E}">
        <p14:creationId xmlns:p14="http://schemas.microsoft.com/office/powerpoint/2010/main" val="3582631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A1C49BFE-10C6-401D-A3CE-EDB445B8D65F}" type="slidenum">
              <a:rPr lang="en-GB" smtClean="0"/>
              <a:t>27</a:t>
            </a:fld>
            <a:endParaRPr lang="en-GB"/>
          </a:p>
        </p:txBody>
      </p:sp>
    </p:spTree>
    <p:extLst>
      <p:ext uri="{BB962C8B-B14F-4D97-AF65-F5344CB8AC3E}">
        <p14:creationId xmlns:p14="http://schemas.microsoft.com/office/powerpoint/2010/main" val="1758167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A1C49BFE-10C6-401D-A3CE-EDB445B8D65F}" type="slidenum">
              <a:rPr lang="en-GB" smtClean="0"/>
              <a:t>28</a:t>
            </a:fld>
            <a:endParaRPr lang="en-GB"/>
          </a:p>
        </p:txBody>
      </p:sp>
    </p:spTree>
    <p:extLst>
      <p:ext uri="{BB962C8B-B14F-4D97-AF65-F5344CB8AC3E}">
        <p14:creationId xmlns:p14="http://schemas.microsoft.com/office/powerpoint/2010/main" val="773262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A1C49BFE-10C6-401D-A3CE-EDB445B8D65F}" type="slidenum">
              <a:rPr lang="en-GB" smtClean="0"/>
              <a:t>29</a:t>
            </a:fld>
            <a:endParaRPr lang="en-GB"/>
          </a:p>
        </p:txBody>
      </p:sp>
    </p:spTree>
    <p:extLst>
      <p:ext uri="{BB962C8B-B14F-4D97-AF65-F5344CB8AC3E}">
        <p14:creationId xmlns:p14="http://schemas.microsoft.com/office/powerpoint/2010/main" val="232734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812D-6711-4D7C-B784-C86359A497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C150D83-E156-4E94-8200-E6434414B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8ED4076-25DB-41EE-A847-05B16739B91F}"/>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3574BA7E-66C2-495A-8656-3C3F0BDD34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36218A-37B4-49C5-9DE3-63A23EFAF4F4}"/>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2880252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D919-5D10-4BC0-BD89-48F1C3C9B06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A24E92-BFB6-46E4-9DAD-8C6E2A5CBA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77D792-3E74-41A8-BAF0-58CCE45629F7}"/>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36003E2F-D965-4778-84B6-CAEF4244A4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334E99-1CFC-45E4-9FFB-4CD148D45FD0}"/>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84271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7A02B-0680-44A6-8BCC-A91591AE6D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FDF53B-0E3C-4599-BA45-41DD4E2C4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82A957-75B2-43E8-B5E5-002CED91B767}"/>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D9BA7B25-FE52-4933-B378-2E4A2C010D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EA0D1B-CB69-4786-8568-6FC84EB9BEFA}"/>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1337200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BB2F-8332-4A0F-B2A7-E8B4F7402D4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8E07C2-4697-4C5D-A84A-42151CB89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257BC3-6827-438A-BA10-721287E5F0CB}"/>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69A9950E-0793-4E7B-B16B-2C93E4A7F5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F19B64-E323-4C8E-A1C3-C191C16C3AE3}"/>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2844362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798A-8BDC-493E-837C-B75E20712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6ED43FE-C71E-4C4E-8D2C-3BF51D2073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8E7F55-0EE4-4783-91C4-6DE4E74799FC}"/>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8C1ABE45-A72A-401A-9864-FBE4D0CBEF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F0C18E-C2E8-45BC-989E-CC181EB2802C}"/>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61940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F44B-B17E-445F-B9C0-083E43FEFEF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BB5979-D4FF-4E15-A789-DA342BFE4D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DC497A-0C48-40FF-84E7-22EAA42D1C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3A5A86-C819-4ADB-9626-85C5B40B0E73}"/>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6" name="Footer Placeholder 5">
            <a:extLst>
              <a:ext uri="{FF2B5EF4-FFF2-40B4-BE49-F238E27FC236}">
                <a16:creationId xmlns:a16="http://schemas.microsoft.com/office/drawing/2014/main" id="{3CDF4181-C56B-4CFF-9FB6-1741DE0D54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87BBD7-A649-4554-AE02-1210DC30E3DF}"/>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3637513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CC1B-B2BE-4D04-ACA6-12CC08F273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52E49A-ADF6-4B33-BB4D-F776B29059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94A201-9639-4054-9C8E-C536EF3F7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D04E07-757B-4C4B-BFC2-E858D07DD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E402C-DF3E-4A96-A3F5-12301B0DAD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5AB10C5-7845-4FE9-9FE3-A09269B53D97}"/>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8" name="Footer Placeholder 7">
            <a:extLst>
              <a:ext uri="{FF2B5EF4-FFF2-40B4-BE49-F238E27FC236}">
                <a16:creationId xmlns:a16="http://schemas.microsoft.com/office/drawing/2014/main" id="{07024E3A-B7F3-4A8A-9BC2-8A73CC1656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2C9EBF4-3EEF-4B00-ADEE-DBB8C90EDB90}"/>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183418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B8E0-99F2-421F-B819-A1E96C21C6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83C9182-8CD9-4AEA-A882-66FF4AB5945B}"/>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4" name="Footer Placeholder 3">
            <a:extLst>
              <a:ext uri="{FF2B5EF4-FFF2-40B4-BE49-F238E27FC236}">
                <a16:creationId xmlns:a16="http://schemas.microsoft.com/office/drawing/2014/main" id="{6B21ED1A-6079-4FE1-8C9D-62DD566EF6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1B783BC-F710-46F1-9338-2F4280E6E8ED}"/>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87012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EC15E-9536-43A5-A3E1-87F7A6D897F6}"/>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3" name="Footer Placeholder 2">
            <a:extLst>
              <a:ext uri="{FF2B5EF4-FFF2-40B4-BE49-F238E27FC236}">
                <a16:creationId xmlns:a16="http://schemas.microsoft.com/office/drawing/2014/main" id="{7CE90137-5D84-4D0D-9EA5-049CA37C4D7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6482D9D-149D-4508-A984-A4F8BD4D1460}"/>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255115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3EE-7F40-4236-A383-03AEE2886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0A50D3C-7D2D-4F2C-A1E9-BB6E906378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417D73-5A8E-4655-A4E6-5477E2EED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C8651-6970-4F45-A409-3770CBC1910E}"/>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6" name="Footer Placeholder 5">
            <a:extLst>
              <a:ext uri="{FF2B5EF4-FFF2-40B4-BE49-F238E27FC236}">
                <a16:creationId xmlns:a16="http://schemas.microsoft.com/office/drawing/2014/main" id="{55410E94-2DF7-4A14-A5CD-511393FA33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F409D2-DCD7-4101-A365-644159725BC0}"/>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3865743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7A79-9AF0-4B47-8E19-BDA5EFFEE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71D6277-CFF5-41A3-8C7E-F05ECB993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13D505D-68CF-4602-89D4-ADD7C2AE0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88A6E-2318-4438-9740-761F9F510896}"/>
              </a:ext>
            </a:extLst>
          </p:cNvPr>
          <p:cNvSpPr>
            <a:spLocks noGrp="1"/>
          </p:cNvSpPr>
          <p:nvPr>
            <p:ph type="dt" sz="half" idx="10"/>
          </p:nvPr>
        </p:nvSpPr>
        <p:spPr/>
        <p:txBody>
          <a:bodyPr/>
          <a:lstStyle/>
          <a:p>
            <a:fld id="{BC5312A7-F0EC-4416-B7B5-437CBCB0E9CA}" type="datetimeFigureOut">
              <a:rPr lang="en-GB" smtClean="0"/>
              <a:t>10/02/2020</a:t>
            </a:fld>
            <a:endParaRPr lang="en-GB"/>
          </a:p>
        </p:txBody>
      </p:sp>
      <p:sp>
        <p:nvSpPr>
          <p:cNvPr id="6" name="Footer Placeholder 5">
            <a:extLst>
              <a:ext uri="{FF2B5EF4-FFF2-40B4-BE49-F238E27FC236}">
                <a16:creationId xmlns:a16="http://schemas.microsoft.com/office/drawing/2014/main" id="{6E356496-9F2F-452D-86AC-C211C9D5DD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037AFF-F57E-4112-B4EF-5FEF1629FC33}"/>
              </a:ext>
            </a:extLst>
          </p:cNvPr>
          <p:cNvSpPr>
            <a:spLocks noGrp="1"/>
          </p:cNvSpPr>
          <p:nvPr>
            <p:ph type="sldNum" sz="quarter" idx="12"/>
          </p:nvPr>
        </p:nvSpPr>
        <p:spPr/>
        <p:txBody>
          <a:bodyPr/>
          <a:lstStyle/>
          <a:p>
            <a:fld id="{7B915258-1CFB-4774-91E2-8DB09FD594E7}" type="slidenum">
              <a:rPr lang="en-GB" smtClean="0"/>
              <a:t>‹#›</a:t>
            </a:fld>
            <a:endParaRPr lang="en-GB"/>
          </a:p>
        </p:txBody>
      </p:sp>
    </p:spTree>
    <p:extLst>
      <p:ext uri="{BB962C8B-B14F-4D97-AF65-F5344CB8AC3E}">
        <p14:creationId xmlns:p14="http://schemas.microsoft.com/office/powerpoint/2010/main" val="196752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70D197-B1DA-4F3C-A735-012DDAB98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77FCD0-2FEB-42B2-9AFD-E2792842E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3A0654-CCAA-409C-9E7A-B663BFCD92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312A7-F0EC-4416-B7B5-437CBCB0E9CA}" type="datetimeFigureOut">
              <a:rPr lang="en-GB" smtClean="0"/>
              <a:t>10/02/2020</a:t>
            </a:fld>
            <a:endParaRPr lang="en-GB"/>
          </a:p>
        </p:txBody>
      </p:sp>
      <p:sp>
        <p:nvSpPr>
          <p:cNvPr id="5" name="Footer Placeholder 4">
            <a:extLst>
              <a:ext uri="{FF2B5EF4-FFF2-40B4-BE49-F238E27FC236}">
                <a16:creationId xmlns:a16="http://schemas.microsoft.com/office/drawing/2014/main" id="{628F9D45-44FC-4AD0-BC07-FFB0BBA0D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A89499-3E5D-4901-8157-BF3A7392A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915258-1CFB-4774-91E2-8DB09FD594E7}" type="slidenum">
              <a:rPr lang="en-GB" smtClean="0"/>
              <a:t>‹#›</a:t>
            </a:fld>
            <a:endParaRPr lang="en-GB"/>
          </a:p>
        </p:txBody>
      </p:sp>
    </p:spTree>
    <p:extLst>
      <p:ext uri="{BB962C8B-B14F-4D97-AF65-F5344CB8AC3E}">
        <p14:creationId xmlns:p14="http://schemas.microsoft.com/office/powerpoint/2010/main" val="36119473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kynettoday.com/editorials/ai-coverage-best-practices" TargetMode="External"/><Relationship Id="rId2" Type="http://schemas.openxmlformats.org/officeDocument/2006/relationships/hyperlink" Target="https://www.cs.princeton.edu/~arvindn/talks/MIT-STS-AI-snakeoil.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youtube.com/watch?v=O5xeyoRL95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deeplearningbook.org/contents/intro.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igcseict.info/theory/7_2/exper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merj.com/ai-glossary-terms/what-is-machine-learnin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6.jpeg"/><Relationship Id="rId7" Type="http://schemas.openxmlformats.org/officeDocument/2006/relationships/hyperlink" Target="https://www.technologyreview.com/s/613630/training-a-single-ai-model-can-emit-as-much-carbon-as-five-cars-in-their-lifetimes/"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hyperlink" Target="https://edition.cnn.com/2019/11/21/tech/ai-cambridge-university-debate/index.html" TargetMode="External"/><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image" Target="../media/image51.gif"/></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tlOIHko8ySg?feature=oembed" TargetMode="External"/><Relationship Id="rId4" Type="http://schemas.openxmlformats.org/officeDocument/2006/relationships/hyperlink" Target="https://www.youtube.com/watch?v=O5xeyoRL95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O5xeyoRL95U"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thegradient.pub/state-of-ml-frameworks-2019-pytorch-dominates-research-tensorflow-dominates-industr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0.png"/><Relationship Id="rId7" Type="http://schemas.openxmlformats.org/officeDocument/2006/relationships/image" Target="../media/image7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3.png"/><Relationship Id="rId4" Type="http://schemas.openxmlformats.org/officeDocument/2006/relationships/image" Target="../media/image69.jpeg"/><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oracle.com/databases/neural-network-machine-learning.html" TargetMode="External"/><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hyperlink" Target="https://www.youtube.com/channel/UCYO_jab_esuFRV4b17AJtAw"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NUL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hyperlink" Target="https://blog.usejournal.com/convolutional-neural-networks-why-what-and-how-f8f6dbebb2f9?gi=3faa9b8cfe4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hyperlink" Target="https://developers.google.com/machine-learning/practica/image-classification/convolutional-neural-network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0.png"/><Relationship Id="rId7" Type="http://schemas.openxmlformats.org/officeDocument/2006/relationships/image" Target="../media/image78.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image" Target="../media/image760.png"/><Relationship Id="rId10" Type="http://schemas.openxmlformats.org/officeDocument/2006/relationships/image" Target="../media/image81.png"/><Relationship Id="rId4" Type="http://schemas.openxmlformats.org/officeDocument/2006/relationships/image" Target="../media/image71.jpe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hyperlink" Target="https://towardsdatascience.com/underfitting-and-overfitting-in-machine-learning-and-how-to-deal-with-it-6fe4a8a49dbf"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time.com/5518339/china-ai-farm-artificial-intelligence-cybersecurit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O5xeyoRL95U"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hyperlink" Target="https://www.snopes.com/fact-check/hong-kong-protesters-projectors/" TargetMode="External"/><Relationship Id="rId2" Type="http://schemas.openxmlformats.org/officeDocument/2006/relationships/hyperlink" Target="https://www.youtube.com/watch?v=CS4cs9xVecg&amp;list=PLkDaE6sCZn6Ec-XTbcX1uRg2_u4xOEky0&amp;index=1" TargetMode="Externa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lab.witness.org/projects/synthetic-media-and-deep-fakes/" TargetMode="Externa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sites/louiscolumbus/2018/01/12/10-charts-that-will-change-your-perspective-on-artificial-intelligences-growth/#94ee80e47583"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BA54-F72B-4A5D-959D-A8F00D6BF53A}"/>
              </a:ext>
            </a:extLst>
          </p:cNvPr>
          <p:cNvSpPr>
            <a:spLocks noGrp="1"/>
          </p:cNvSpPr>
          <p:nvPr>
            <p:ph type="ctrTitle"/>
          </p:nvPr>
        </p:nvSpPr>
        <p:spPr>
          <a:xfrm>
            <a:off x="1524000" y="233082"/>
            <a:ext cx="9144000" cy="851647"/>
          </a:xfrm>
          <a:solidFill>
            <a:schemeClr val="tx1"/>
          </a:solidFill>
        </p:spPr>
        <p:txBody>
          <a:bodyPr>
            <a:normAutofit/>
          </a:bodyPr>
          <a:lstStyle/>
          <a:p>
            <a:r>
              <a:rPr lang="en-US" sz="5000" dirty="0">
                <a:solidFill>
                  <a:schemeClr val="bg1"/>
                </a:solidFill>
              </a:rPr>
              <a:t>Deep Learning Workshop</a:t>
            </a:r>
            <a:endParaRPr lang="en-GB" sz="5000" dirty="0">
              <a:solidFill>
                <a:schemeClr val="bg1"/>
              </a:solidFill>
            </a:endParaRPr>
          </a:p>
        </p:txBody>
      </p:sp>
      <p:sp>
        <p:nvSpPr>
          <p:cNvPr id="3" name="Subtitle 2">
            <a:extLst>
              <a:ext uri="{FF2B5EF4-FFF2-40B4-BE49-F238E27FC236}">
                <a16:creationId xmlns:a16="http://schemas.microsoft.com/office/drawing/2014/main" id="{68556721-455B-42E7-B7F4-038FC1B2DEE7}"/>
              </a:ext>
            </a:extLst>
          </p:cNvPr>
          <p:cNvSpPr>
            <a:spLocks noGrp="1"/>
          </p:cNvSpPr>
          <p:nvPr>
            <p:ph type="subTitle" idx="1"/>
          </p:nvPr>
        </p:nvSpPr>
        <p:spPr>
          <a:xfrm>
            <a:off x="1524000" y="4857096"/>
            <a:ext cx="9144000" cy="1655762"/>
          </a:xfrm>
          <a:solidFill>
            <a:schemeClr val="tx1"/>
          </a:solidFill>
        </p:spPr>
        <p:txBody>
          <a:bodyPr>
            <a:normAutofit/>
          </a:bodyPr>
          <a:lstStyle/>
          <a:p>
            <a:pPr>
              <a:lnSpc>
                <a:spcPct val="150000"/>
              </a:lnSpc>
            </a:pPr>
            <a:r>
              <a:rPr lang="en-US" b="1" dirty="0">
                <a:solidFill>
                  <a:schemeClr val="bg1"/>
                </a:solidFill>
              </a:rPr>
              <a:t>Instructor: </a:t>
            </a:r>
            <a:r>
              <a:rPr lang="en-US" dirty="0">
                <a:solidFill>
                  <a:schemeClr val="bg1"/>
                </a:solidFill>
              </a:rPr>
              <a:t>Aaron Low</a:t>
            </a:r>
          </a:p>
          <a:p>
            <a:pPr>
              <a:lnSpc>
                <a:spcPct val="150000"/>
              </a:lnSpc>
            </a:pPr>
            <a:r>
              <a:rPr lang="en-GB" dirty="0">
                <a:solidFill>
                  <a:schemeClr val="bg1"/>
                </a:solidFill>
              </a:rPr>
              <a:t>HELP University, Faculty of Computing and Digital Technology</a:t>
            </a:r>
          </a:p>
          <a:p>
            <a:endParaRPr lang="en-GB" dirty="0">
              <a:solidFill>
                <a:schemeClr val="bg1"/>
              </a:solidFill>
            </a:endParaRPr>
          </a:p>
          <a:p>
            <a:endParaRPr lang="en-GB" dirty="0">
              <a:solidFill>
                <a:schemeClr val="bg1"/>
              </a:solidFill>
            </a:endParaRPr>
          </a:p>
        </p:txBody>
      </p:sp>
      <p:sp>
        <p:nvSpPr>
          <p:cNvPr id="4" name="Title 1">
            <a:extLst>
              <a:ext uri="{FF2B5EF4-FFF2-40B4-BE49-F238E27FC236}">
                <a16:creationId xmlns:a16="http://schemas.microsoft.com/office/drawing/2014/main" id="{0A6DDC7A-6B45-4F7B-9C36-F123115280BF}"/>
              </a:ext>
            </a:extLst>
          </p:cNvPr>
          <p:cNvSpPr txBox="1">
            <a:spLocks/>
          </p:cNvSpPr>
          <p:nvPr/>
        </p:nvSpPr>
        <p:spPr>
          <a:xfrm>
            <a:off x="2770094" y="1248943"/>
            <a:ext cx="6651812" cy="555811"/>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solidFill>
                  <a:schemeClr val="bg1"/>
                </a:solidFill>
              </a:rPr>
              <a:t>Introduction</a:t>
            </a:r>
            <a:endParaRPr lang="en-GB" sz="3000" b="1" dirty="0">
              <a:solidFill>
                <a:schemeClr val="bg1"/>
              </a:solidFill>
            </a:endParaRPr>
          </a:p>
        </p:txBody>
      </p:sp>
      <p:pic>
        <p:nvPicPr>
          <p:cNvPr id="1028" name="Picture 4">
            <a:extLst>
              <a:ext uri="{FF2B5EF4-FFF2-40B4-BE49-F238E27FC236}">
                <a16:creationId xmlns:a16="http://schemas.microsoft.com/office/drawing/2014/main" id="{17E5FFE5-3EFC-4682-B6B0-AF5A832FF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388" y="2203893"/>
            <a:ext cx="4007224" cy="225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612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Be careful what you read about AI</a:t>
            </a:r>
            <a:endParaRPr lang="en-GB" sz="3000" dirty="0">
              <a:solidFill>
                <a:schemeClr val="bg1"/>
              </a:solidFill>
            </a:endParaRPr>
          </a:p>
        </p:txBody>
      </p:sp>
      <p:sp>
        <p:nvSpPr>
          <p:cNvPr id="5" name="Rectangle 4">
            <a:extLst>
              <a:ext uri="{FF2B5EF4-FFF2-40B4-BE49-F238E27FC236}">
                <a16:creationId xmlns:a16="http://schemas.microsoft.com/office/drawing/2014/main" id="{A78D613F-5C25-4335-AD39-56DCB0CF3216}"/>
              </a:ext>
            </a:extLst>
          </p:cNvPr>
          <p:cNvSpPr/>
          <p:nvPr/>
        </p:nvSpPr>
        <p:spPr>
          <a:xfrm>
            <a:off x="730694" y="6138901"/>
            <a:ext cx="10730612" cy="738664"/>
          </a:xfrm>
          <a:prstGeom prst="rect">
            <a:avLst/>
          </a:prstGeom>
        </p:spPr>
        <p:txBody>
          <a:bodyPr wrap="square">
            <a:spAutoFit/>
          </a:bodyPr>
          <a:lstStyle/>
          <a:p>
            <a:r>
              <a:rPr lang="en-US" sz="1200" dirty="0"/>
              <a:t>1: </a:t>
            </a:r>
            <a:r>
              <a:rPr lang="en-GB" sz="1200" dirty="0">
                <a:hlinkClick r:id="rId2"/>
              </a:rPr>
              <a:t>https://www.cs.princeton.edu/~arvindn/talks/MIT-STS-AI-snakeoil.pdf</a:t>
            </a:r>
            <a:endParaRPr lang="en-GB" sz="1200" dirty="0"/>
          </a:p>
          <a:p>
            <a:r>
              <a:rPr lang="en-GB" sz="1200" dirty="0"/>
              <a:t>2: </a:t>
            </a:r>
            <a:r>
              <a:rPr lang="en-GB" sz="1200" dirty="0">
                <a:hlinkClick r:id="rId3"/>
              </a:rPr>
              <a:t>https://www.skynettoday.com/editorials/ai-coverage-best-practices</a:t>
            </a:r>
            <a:endParaRPr lang="en-GB" sz="1200" dirty="0"/>
          </a:p>
          <a:p>
            <a:endParaRPr lang="en-GB" dirty="0"/>
          </a:p>
        </p:txBody>
      </p:sp>
      <p:sp>
        <p:nvSpPr>
          <p:cNvPr id="6" name="Rectangle 5">
            <a:extLst>
              <a:ext uri="{FF2B5EF4-FFF2-40B4-BE49-F238E27FC236}">
                <a16:creationId xmlns:a16="http://schemas.microsoft.com/office/drawing/2014/main" id="{0DDC9A81-626A-47AF-97EC-C4CA985C44CC}"/>
              </a:ext>
            </a:extLst>
          </p:cNvPr>
          <p:cNvSpPr/>
          <p:nvPr/>
        </p:nvSpPr>
        <p:spPr>
          <a:xfrm>
            <a:off x="838200" y="1325484"/>
            <a:ext cx="10515600" cy="3416320"/>
          </a:xfrm>
          <a:prstGeom prst="rect">
            <a:avLst/>
          </a:prstGeom>
        </p:spPr>
        <p:txBody>
          <a:bodyPr wrap="square">
            <a:spAutoFit/>
          </a:bodyPr>
          <a:lstStyle/>
          <a:p>
            <a:pPr marL="285750" indent="-285750">
              <a:buFont typeface="Arial" panose="020B0604020202020204" pitchFamily="34" charset="0"/>
              <a:buChar char="•"/>
            </a:pPr>
            <a:r>
              <a:rPr lang="en-US" b="1" dirty="0"/>
              <a:t>AI snake oil</a:t>
            </a:r>
            <a:r>
              <a:rPr lang="en-US" b="1" baseline="30000" dirty="0"/>
              <a:t>1</a:t>
            </a:r>
          </a:p>
          <a:p>
            <a:pPr marL="742950" lvl="1" indent="-285750">
              <a:buFont typeface="Courier New" panose="02070309020205020404" pitchFamily="49" charset="0"/>
              <a:buChar char="o"/>
            </a:pPr>
            <a:r>
              <a:rPr lang="en-US" dirty="0"/>
              <a:t>Obfuscation of facts </a:t>
            </a:r>
          </a:p>
          <a:p>
            <a:pPr marL="742950" lvl="1" indent="-285750">
              <a:buFont typeface="Courier New" panose="02070309020205020404" pitchFamily="49" charset="0"/>
              <a:buChar char="o"/>
            </a:pPr>
            <a:r>
              <a:rPr lang="en-US" dirty="0"/>
              <a:t>Overselling what AI can do</a:t>
            </a:r>
          </a:p>
          <a:p>
            <a:pPr marL="742950" lvl="1" indent="-285750">
              <a:buFont typeface="Courier New" panose="02070309020205020404" pitchFamily="49" charset="0"/>
              <a:buChar char="o"/>
            </a:pPr>
            <a:r>
              <a:rPr lang="en-US" dirty="0"/>
              <a:t>There is a lot of commercial interest in AI these days</a:t>
            </a:r>
          </a:p>
          <a:p>
            <a:pPr marL="742950" lvl="1" indent="-285750">
              <a:buFont typeface="Courier New" panose="02070309020205020404" pitchFamily="49" charset="0"/>
              <a:buChar char="o"/>
            </a:pPr>
            <a:r>
              <a:rPr lang="en-US" dirty="0"/>
              <a:t>Sometimes it’s too good to be true</a:t>
            </a:r>
          </a:p>
          <a:p>
            <a:pPr marL="742950" lvl="1" indent="-285750">
              <a:buFont typeface="Courier New" panose="02070309020205020404" pitchFamily="49" charset="0"/>
              <a:buChar char="o"/>
            </a:pPr>
            <a:r>
              <a:rPr lang="en-US" dirty="0"/>
              <a:t>Sometimes it can be done easily with simpler methods</a:t>
            </a:r>
          </a:p>
          <a:p>
            <a:pPr marL="285750" indent="-285750">
              <a:buFont typeface="Arial" panose="020B0604020202020204" pitchFamily="34" charset="0"/>
              <a:buChar char="•"/>
            </a:pPr>
            <a:r>
              <a:rPr lang="en-US" b="1" dirty="0"/>
              <a:t>AI Hype</a:t>
            </a:r>
            <a:r>
              <a:rPr lang="en-US" b="1" baseline="30000" dirty="0"/>
              <a:t>2</a:t>
            </a:r>
          </a:p>
          <a:p>
            <a:pPr marL="742950" lvl="1" indent="-285750">
              <a:buFont typeface="Courier New" panose="02070309020205020404" pitchFamily="49" charset="0"/>
              <a:buChar char="o"/>
            </a:pPr>
            <a:r>
              <a:rPr lang="en-US" dirty="0"/>
              <a:t>The term ‘AI’ is thrown around very loosely</a:t>
            </a:r>
          </a:p>
          <a:p>
            <a:pPr marL="742950" lvl="1" indent="-285750">
              <a:buFont typeface="Courier New" panose="02070309020205020404" pitchFamily="49" charset="0"/>
              <a:buChar char="o"/>
            </a:pPr>
            <a:r>
              <a:rPr lang="en-US" dirty="0"/>
              <a:t>Sometimes it’s not totally autonomous; humans still play an important role</a:t>
            </a:r>
          </a:p>
          <a:p>
            <a:pPr marL="742950" lvl="1" indent="-285750">
              <a:buFont typeface="Courier New" panose="02070309020205020404" pitchFamily="49" charset="0"/>
              <a:buChar char="o"/>
            </a:pPr>
            <a:r>
              <a:rPr lang="en-US" dirty="0"/>
              <a:t>There is always some sort of limitation</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p:txBody>
      </p:sp>
      <p:sp>
        <p:nvSpPr>
          <p:cNvPr id="2" name="Rectangle 1">
            <a:extLst>
              <a:ext uri="{FF2B5EF4-FFF2-40B4-BE49-F238E27FC236}">
                <a16:creationId xmlns:a16="http://schemas.microsoft.com/office/drawing/2014/main" id="{BE32DE47-3E50-4705-B3B1-2D3F8B2568A1}"/>
              </a:ext>
            </a:extLst>
          </p:cNvPr>
          <p:cNvSpPr/>
          <p:nvPr/>
        </p:nvSpPr>
        <p:spPr>
          <a:xfrm>
            <a:off x="730694" y="4886354"/>
            <a:ext cx="2026773" cy="369332"/>
          </a:xfrm>
          <a:prstGeom prst="rect">
            <a:avLst/>
          </a:prstGeom>
        </p:spPr>
        <p:txBody>
          <a:bodyPr wrap="none">
            <a:spAutoFit/>
          </a:bodyPr>
          <a:lstStyle/>
          <a:p>
            <a:pPr lvl="1"/>
            <a:r>
              <a:rPr lang="en-US" b="1" dirty="0"/>
              <a:t>Think critically</a:t>
            </a:r>
          </a:p>
        </p:txBody>
      </p:sp>
    </p:spTree>
    <p:extLst>
      <p:ext uri="{BB962C8B-B14F-4D97-AF65-F5344CB8AC3E}">
        <p14:creationId xmlns:p14="http://schemas.microsoft.com/office/powerpoint/2010/main" val="4096648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Be careful what you read about AI</a:t>
            </a:r>
            <a:endParaRPr lang="en-GB" sz="3000" dirty="0">
              <a:solidFill>
                <a:schemeClr val="bg1"/>
              </a:solidFill>
            </a:endParaRPr>
          </a:p>
        </p:txBody>
      </p:sp>
      <p:sp>
        <p:nvSpPr>
          <p:cNvPr id="5" name="Rectangle 4">
            <a:extLst>
              <a:ext uri="{FF2B5EF4-FFF2-40B4-BE49-F238E27FC236}">
                <a16:creationId xmlns:a16="http://schemas.microsoft.com/office/drawing/2014/main" id="{A78D613F-5C25-4335-AD39-56DCB0CF3216}"/>
              </a:ext>
            </a:extLst>
          </p:cNvPr>
          <p:cNvSpPr/>
          <p:nvPr/>
        </p:nvSpPr>
        <p:spPr>
          <a:xfrm>
            <a:off x="730694" y="6141522"/>
            <a:ext cx="10730612" cy="276999"/>
          </a:xfrm>
          <a:prstGeom prst="rect">
            <a:avLst/>
          </a:prstGeom>
        </p:spPr>
        <p:txBody>
          <a:bodyPr wrap="square">
            <a:spAutoFit/>
          </a:bodyPr>
          <a:lstStyle/>
          <a:p>
            <a:r>
              <a:rPr lang="en-US" sz="1200" dirty="0"/>
              <a:t>1: </a:t>
            </a:r>
            <a:r>
              <a:rPr lang="en-GB" sz="1200" dirty="0">
                <a:latin typeface="Roboto"/>
              </a:rPr>
              <a:t>MIT Deep Learning Basics: Introduction and Overview Lex </a:t>
            </a:r>
            <a:r>
              <a:rPr lang="en-GB" sz="1200" dirty="0" err="1">
                <a:latin typeface="Roboto"/>
              </a:rPr>
              <a:t>Fridman</a:t>
            </a:r>
            <a:r>
              <a:rPr lang="en-GB" sz="1200" dirty="0">
                <a:latin typeface="Roboto"/>
              </a:rPr>
              <a:t> </a:t>
            </a:r>
            <a:r>
              <a:rPr lang="en-GB" sz="1200" dirty="0">
                <a:hlinkClick r:id="rId2"/>
              </a:rPr>
              <a:t>https://www.youtube.com/watch?v=O5xeyoRL95U</a:t>
            </a:r>
            <a:endParaRPr lang="en-GB" dirty="0"/>
          </a:p>
        </p:txBody>
      </p:sp>
      <p:pic>
        <p:nvPicPr>
          <p:cNvPr id="7" name="Picture 2" descr="Image result for gartner hype cycle machine learning lex fridman">
            <a:extLst>
              <a:ext uri="{FF2B5EF4-FFF2-40B4-BE49-F238E27FC236}">
                <a16:creationId xmlns:a16="http://schemas.microsoft.com/office/drawing/2014/main" id="{0EB22D34-6C87-4A5E-BA4E-904B9B084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8" r="2865" b="16373"/>
          <a:stretch/>
        </p:blipFill>
        <p:spPr bwMode="auto">
          <a:xfrm>
            <a:off x="2961720" y="1581150"/>
            <a:ext cx="6134655" cy="3905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055AFC9-E025-4B64-A2F0-3D8218BB103F}"/>
              </a:ext>
            </a:extLst>
          </p:cNvPr>
          <p:cNvSpPr/>
          <p:nvPr/>
        </p:nvSpPr>
        <p:spPr>
          <a:xfrm>
            <a:off x="7161783" y="1552385"/>
            <a:ext cx="301686" cy="369332"/>
          </a:xfrm>
          <a:prstGeom prst="rect">
            <a:avLst/>
          </a:prstGeom>
        </p:spPr>
        <p:txBody>
          <a:bodyPr wrap="square">
            <a:spAutoFit/>
          </a:bodyPr>
          <a:lstStyle/>
          <a:p>
            <a:r>
              <a:rPr lang="en-US" dirty="0"/>
              <a:t>1</a:t>
            </a:r>
            <a:endParaRPr lang="en-GB" dirty="0"/>
          </a:p>
        </p:txBody>
      </p:sp>
    </p:spTree>
    <p:extLst>
      <p:ext uri="{BB962C8B-B14F-4D97-AF65-F5344CB8AC3E}">
        <p14:creationId xmlns:p14="http://schemas.microsoft.com/office/powerpoint/2010/main" val="67444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Machine Learning and Artificial Intelligence</a:t>
            </a:r>
            <a:endParaRPr lang="en-GB" sz="3000" dirty="0">
              <a:solidFill>
                <a:schemeClr val="bg1"/>
              </a:solidFill>
            </a:endParaRPr>
          </a:p>
        </p:txBody>
      </p:sp>
      <p:pic>
        <p:nvPicPr>
          <p:cNvPr id="2050" name="Picture 2">
            <a:extLst>
              <a:ext uri="{FF2B5EF4-FFF2-40B4-BE49-F238E27FC236}">
                <a16:creationId xmlns:a16="http://schemas.microsoft.com/office/drawing/2014/main" id="{65CE7F7D-9254-40BF-9E0F-0030C86A7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188" y="1189893"/>
            <a:ext cx="5051623" cy="5150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57E819-BCE5-4918-9EAC-A358783DE8F9}"/>
              </a:ext>
            </a:extLst>
          </p:cNvPr>
          <p:cNvSpPr txBox="1"/>
          <p:nvPr/>
        </p:nvSpPr>
        <p:spPr>
          <a:xfrm>
            <a:off x="3570188" y="6492874"/>
            <a:ext cx="5063374" cy="276999"/>
          </a:xfrm>
          <a:prstGeom prst="rect">
            <a:avLst/>
          </a:prstGeom>
          <a:noFill/>
        </p:spPr>
        <p:txBody>
          <a:bodyPr wrap="none" rtlCol="0">
            <a:spAutoFit/>
          </a:bodyPr>
          <a:lstStyle/>
          <a:p>
            <a:r>
              <a:rPr lang="en-US" sz="1200" dirty="0"/>
              <a:t>AI Venn diagram from </a:t>
            </a:r>
            <a:r>
              <a:rPr lang="en-GB" sz="1200" dirty="0">
                <a:hlinkClick r:id="rId3"/>
              </a:rPr>
              <a:t>http://www.deeplearningbook.org/contents/intro.html</a:t>
            </a:r>
            <a:r>
              <a:rPr lang="en-US" sz="1200" dirty="0"/>
              <a:t> </a:t>
            </a:r>
            <a:endParaRPr lang="en-GB" sz="1200" dirty="0"/>
          </a:p>
        </p:txBody>
      </p:sp>
      <p:sp>
        <p:nvSpPr>
          <p:cNvPr id="7" name="Rectangle 6">
            <a:extLst>
              <a:ext uri="{FF2B5EF4-FFF2-40B4-BE49-F238E27FC236}">
                <a16:creationId xmlns:a16="http://schemas.microsoft.com/office/drawing/2014/main" id="{684DAE28-D4D4-4A0C-8AFE-E7988C3FB982}"/>
              </a:ext>
            </a:extLst>
          </p:cNvPr>
          <p:cNvSpPr/>
          <p:nvPr/>
        </p:nvSpPr>
        <p:spPr>
          <a:xfrm>
            <a:off x="5425440" y="4930140"/>
            <a:ext cx="1173480" cy="304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Tree>
    <p:extLst>
      <p:ext uri="{BB962C8B-B14F-4D97-AF65-F5344CB8AC3E}">
        <p14:creationId xmlns:p14="http://schemas.microsoft.com/office/powerpoint/2010/main" val="195806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“Classical” AI: Expert Systems</a:t>
            </a:r>
            <a:endParaRPr lang="en-GB" sz="3000" dirty="0">
              <a:solidFill>
                <a:schemeClr val="bg1"/>
              </a:solidFill>
            </a:endParaRPr>
          </a:p>
        </p:txBody>
      </p:sp>
      <p:sp>
        <p:nvSpPr>
          <p:cNvPr id="5" name="Rectangle 4">
            <a:extLst>
              <a:ext uri="{FF2B5EF4-FFF2-40B4-BE49-F238E27FC236}">
                <a16:creationId xmlns:a16="http://schemas.microsoft.com/office/drawing/2014/main" id="{A78D613F-5C25-4335-AD39-56DCB0CF3216}"/>
              </a:ext>
            </a:extLst>
          </p:cNvPr>
          <p:cNvSpPr/>
          <p:nvPr/>
        </p:nvSpPr>
        <p:spPr>
          <a:xfrm>
            <a:off x="730694" y="6141522"/>
            <a:ext cx="10730612" cy="276999"/>
          </a:xfrm>
          <a:prstGeom prst="rect">
            <a:avLst/>
          </a:prstGeom>
        </p:spPr>
        <p:txBody>
          <a:bodyPr wrap="square">
            <a:spAutoFit/>
          </a:bodyPr>
          <a:lstStyle/>
          <a:p>
            <a:r>
              <a:rPr lang="en-US" sz="1200" dirty="0"/>
              <a:t>1: </a:t>
            </a:r>
            <a:r>
              <a:rPr lang="en-GB" sz="1200" dirty="0"/>
              <a:t>Expert System Diagram </a:t>
            </a:r>
            <a:r>
              <a:rPr lang="en-GB" sz="1200" dirty="0">
                <a:hlinkClick r:id="rId2"/>
              </a:rPr>
              <a:t>https://www.igcseict.info/theory/7_2/expert/</a:t>
            </a:r>
            <a:r>
              <a:rPr lang="en-GB" sz="1200" dirty="0"/>
              <a:t>  </a:t>
            </a:r>
            <a:endParaRPr lang="en-GB" dirty="0"/>
          </a:p>
        </p:txBody>
      </p:sp>
      <p:pic>
        <p:nvPicPr>
          <p:cNvPr id="1026" name="Picture 2" descr="Stacks Image 5738">
            <a:extLst>
              <a:ext uri="{FF2B5EF4-FFF2-40B4-BE49-F238E27FC236}">
                <a16:creationId xmlns:a16="http://schemas.microsoft.com/office/drawing/2014/main" id="{A0B08B07-FAC7-410D-BEF2-AED9FB650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2" y="2562733"/>
            <a:ext cx="6048375" cy="2371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D2D32D-34B5-4600-BA0A-491980FFFA73}"/>
              </a:ext>
            </a:extLst>
          </p:cNvPr>
          <p:cNvSpPr/>
          <p:nvPr/>
        </p:nvSpPr>
        <p:spPr>
          <a:xfrm>
            <a:off x="838200" y="1362295"/>
            <a:ext cx="9166934" cy="369332"/>
          </a:xfrm>
          <a:prstGeom prst="rect">
            <a:avLst/>
          </a:prstGeom>
        </p:spPr>
        <p:txBody>
          <a:bodyPr wrap="square">
            <a:spAutoFit/>
          </a:bodyPr>
          <a:lstStyle/>
          <a:p>
            <a:r>
              <a:rPr lang="en-GB" dirty="0">
                <a:solidFill>
                  <a:srgbClr val="000000"/>
                </a:solidFill>
              </a:rPr>
              <a:t>The knowledge base is created from </a:t>
            </a:r>
            <a:r>
              <a:rPr lang="en-GB" b="1" dirty="0">
                <a:solidFill>
                  <a:srgbClr val="000000"/>
                </a:solidFill>
              </a:rPr>
              <a:t>information</a:t>
            </a:r>
            <a:r>
              <a:rPr lang="en-GB" dirty="0">
                <a:solidFill>
                  <a:srgbClr val="000000"/>
                </a:solidFill>
              </a:rPr>
              <a:t> provided by </a:t>
            </a:r>
            <a:r>
              <a:rPr lang="en-GB" b="1" dirty="0">
                <a:solidFill>
                  <a:srgbClr val="000000"/>
                </a:solidFill>
              </a:rPr>
              <a:t>human experts</a:t>
            </a:r>
            <a:endParaRPr lang="en-GB" dirty="0"/>
          </a:p>
        </p:txBody>
      </p:sp>
    </p:spTree>
    <p:extLst>
      <p:ext uri="{BB962C8B-B14F-4D97-AF65-F5344CB8AC3E}">
        <p14:creationId xmlns:p14="http://schemas.microsoft.com/office/powerpoint/2010/main" val="51237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“Traditional” Machine Learning: Support Vector Machines</a:t>
            </a:r>
            <a:endParaRPr lang="en-GB" sz="3000" dirty="0">
              <a:solidFill>
                <a:schemeClr val="bg1"/>
              </a:solidFill>
            </a:endParaRPr>
          </a:p>
        </p:txBody>
      </p:sp>
      <p:pic>
        <p:nvPicPr>
          <p:cNvPr id="2050" name="Picture 2" descr="Image result for SVM">
            <a:extLst>
              <a:ext uri="{FF2B5EF4-FFF2-40B4-BE49-F238E27FC236}">
                <a16:creationId xmlns:a16="http://schemas.microsoft.com/office/drawing/2014/main" id="{C594C393-1878-4DF7-890D-8A33DDFFC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057" y="2029201"/>
            <a:ext cx="3694250" cy="35808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32BF54-11C8-43AD-A1AF-6F8FEAE4A647}"/>
              </a:ext>
            </a:extLst>
          </p:cNvPr>
          <p:cNvSpPr/>
          <p:nvPr/>
        </p:nvSpPr>
        <p:spPr>
          <a:xfrm>
            <a:off x="838200" y="6306400"/>
            <a:ext cx="7179075" cy="261610"/>
          </a:xfrm>
          <a:prstGeom prst="rect">
            <a:avLst/>
          </a:prstGeom>
        </p:spPr>
        <p:txBody>
          <a:bodyPr wrap="square">
            <a:spAutoFit/>
          </a:bodyPr>
          <a:lstStyle/>
          <a:p>
            <a:r>
              <a:rPr lang="en-GB" sz="1100" dirty="0">
                <a:solidFill>
                  <a:srgbClr val="222222"/>
                </a:solidFill>
              </a:rPr>
              <a:t>1: Cortes, Corinna, and Vladimir </a:t>
            </a:r>
            <a:r>
              <a:rPr lang="en-GB" sz="1100" dirty="0" err="1">
                <a:solidFill>
                  <a:srgbClr val="222222"/>
                </a:solidFill>
              </a:rPr>
              <a:t>Vapnik</a:t>
            </a:r>
            <a:r>
              <a:rPr lang="en-GB" sz="1100" dirty="0">
                <a:solidFill>
                  <a:srgbClr val="222222"/>
                </a:solidFill>
              </a:rPr>
              <a:t>. "Support-vector networks." </a:t>
            </a:r>
            <a:r>
              <a:rPr lang="en-GB" sz="1100" i="1" dirty="0">
                <a:solidFill>
                  <a:srgbClr val="222222"/>
                </a:solidFill>
              </a:rPr>
              <a:t>Machine learning</a:t>
            </a:r>
            <a:r>
              <a:rPr lang="en-GB" sz="1100" dirty="0">
                <a:solidFill>
                  <a:srgbClr val="222222"/>
                </a:solidFill>
              </a:rPr>
              <a:t> 20.3 (1995): 273-297.</a:t>
            </a:r>
            <a:endParaRPr lang="en-GB" sz="1100" dirty="0"/>
          </a:p>
        </p:txBody>
      </p:sp>
    </p:spTree>
    <p:extLst>
      <p:ext uri="{BB962C8B-B14F-4D97-AF65-F5344CB8AC3E}">
        <p14:creationId xmlns:p14="http://schemas.microsoft.com/office/powerpoint/2010/main" val="191349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“Traditional” Machine Learning: Random Decision Forest</a:t>
            </a:r>
            <a:endParaRPr lang="en-GB" sz="3000" dirty="0">
              <a:solidFill>
                <a:schemeClr val="bg1"/>
              </a:solidFill>
            </a:endParaRPr>
          </a:p>
        </p:txBody>
      </p:sp>
      <p:pic>
        <p:nvPicPr>
          <p:cNvPr id="3074" name="Picture 2">
            <a:extLst>
              <a:ext uri="{FF2B5EF4-FFF2-40B4-BE49-F238E27FC236}">
                <a16:creationId xmlns:a16="http://schemas.microsoft.com/office/drawing/2014/main" id="{6C4053FA-58D8-40CF-A6D9-30B1D4867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37" y="1462535"/>
            <a:ext cx="8239125" cy="467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5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is Machine Learning?</a:t>
            </a:r>
            <a:endParaRPr lang="en-GB" sz="3000" dirty="0">
              <a:solidFill>
                <a:schemeClr val="bg1"/>
              </a:solidFill>
            </a:endParaRPr>
          </a:p>
        </p:txBody>
      </p:sp>
      <p:pic>
        <p:nvPicPr>
          <p:cNvPr id="7170" name="Picture 2" descr="Image result for what is machine learning">
            <a:extLst>
              <a:ext uri="{FF2B5EF4-FFF2-40B4-BE49-F238E27FC236}">
                <a16:creationId xmlns:a16="http://schemas.microsoft.com/office/drawing/2014/main" id="{5508B50C-C0D7-41FF-8E06-C5D43DA27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025" y="2526561"/>
            <a:ext cx="3663950" cy="26014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BB8218-82D6-4C6C-92A7-58F56C7CD2ED}"/>
              </a:ext>
            </a:extLst>
          </p:cNvPr>
          <p:cNvSpPr/>
          <p:nvPr/>
        </p:nvSpPr>
        <p:spPr>
          <a:xfrm>
            <a:off x="838200" y="1182916"/>
            <a:ext cx="10515600" cy="923330"/>
          </a:xfrm>
          <a:prstGeom prst="rect">
            <a:avLst/>
          </a:prstGeom>
        </p:spPr>
        <p:txBody>
          <a:bodyPr wrap="square">
            <a:spAutoFit/>
          </a:bodyPr>
          <a:lstStyle/>
          <a:p>
            <a:r>
              <a:rPr lang="en-GB" b="1" dirty="0"/>
              <a:t>Defined as: </a:t>
            </a:r>
            <a:r>
              <a:rPr lang="en-GB" i="1" dirty="0"/>
              <a:t>The science of getting computers to learn and act like humans do, and improve their learning over time in autonomous fashion, by feeding them data and information in the form of observations and real-world interactions</a:t>
            </a:r>
            <a:r>
              <a:rPr lang="en-GB" i="1" baseline="30000" dirty="0"/>
              <a:t>1</a:t>
            </a:r>
          </a:p>
        </p:txBody>
      </p:sp>
      <p:sp>
        <p:nvSpPr>
          <p:cNvPr id="13" name="TextBox 12">
            <a:extLst>
              <a:ext uri="{FF2B5EF4-FFF2-40B4-BE49-F238E27FC236}">
                <a16:creationId xmlns:a16="http://schemas.microsoft.com/office/drawing/2014/main" id="{AE571A46-B2FD-475E-981C-9298AFFB795F}"/>
              </a:ext>
            </a:extLst>
          </p:cNvPr>
          <p:cNvSpPr txBox="1"/>
          <p:nvPr/>
        </p:nvSpPr>
        <p:spPr>
          <a:xfrm>
            <a:off x="838200" y="6330314"/>
            <a:ext cx="4338111" cy="276999"/>
          </a:xfrm>
          <a:prstGeom prst="rect">
            <a:avLst/>
          </a:prstGeom>
          <a:noFill/>
        </p:spPr>
        <p:txBody>
          <a:bodyPr wrap="none" rtlCol="0">
            <a:spAutoFit/>
          </a:bodyPr>
          <a:lstStyle/>
          <a:p>
            <a:r>
              <a:rPr lang="en-US" sz="1200" dirty="0"/>
              <a:t>1: </a:t>
            </a:r>
            <a:r>
              <a:rPr lang="en-GB" sz="1200" dirty="0">
                <a:hlinkClick r:id="rId3"/>
              </a:rPr>
              <a:t>https://emerj.com/ai-glossary-terms/what-is-machine-learning/</a:t>
            </a:r>
            <a:endParaRPr lang="en-GB" sz="1200" dirty="0"/>
          </a:p>
        </p:txBody>
      </p:sp>
      <p:sp>
        <p:nvSpPr>
          <p:cNvPr id="14" name="Rectangle 13">
            <a:extLst>
              <a:ext uri="{FF2B5EF4-FFF2-40B4-BE49-F238E27FC236}">
                <a16:creationId xmlns:a16="http://schemas.microsoft.com/office/drawing/2014/main" id="{4C70BF3F-62A9-4DBE-AFBF-E0689575A8B3}"/>
              </a:ext>
            </a:extLst>
          </p:cNvPr>
          <p:cNvSpPr/>
          <p:nvPr/>
        </p:nvSpPr>
        <p:spPr>
          <a:xfrm>
            <a:off x="838200" y="5544474"/>
            <a:ext cx="10515600" cy="369332"/>
          </a:xfrm>
          <a:prstGeom prst="rect">
            <a:avLst/>
          </a:prstGeom>
        </p:spPr>
        <p:txBody>
          <a:bodyPr wrap="square">
            <a:spAutoFit/>
          </a:bodyPr>
          <a:lstStyle/>
          <a:p>
            <a:r>
              <a:rPr lang="en-GB" b="1" dirty="0"/>
              <a:t>Deep Learning </a:t>
            </a:r>
            <a:r>
              <a:rPr lang="en-GB" dirty="0"/>
              <a:t>is a subclass of machine learning which involves the usage of multiple layers of </a:t>
            </a:r>
            <a:r>
              <a:rPr lang="en-GB" b="1" dirty="0"/>
              <a:t>neural networks</a:t>
            </a:r>
            <a:endParaRPr lang="en-GB" b="1" baseline="30000" dirty="0"/>
          </a:p>
        </p:txBody>
      </p:sp>
    </p:spTree>
    <p:extLst>
      <p:ext uri="{BB962C8B-B14F-4D97-AF65-F5344CB8AC3E}">
        <p14:creationId xmlns:p14="http://schemas.microsoft.com/office/powerpoint/2010/main" val="306236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Why Deep Learning?</a:t>
            </a:r>
            <a:endParaRPr lang="en-GB" sz="3000" dirty="0">
              <a:solidFill>
                <a:schemeClr val="bg1"/>
              </a:solidFill>
            </a:endParaRPr>
          </a:p>
        </p:txBody>
      </p:sp>
      <p:sp>
        <p:nvSpPr>
          <p:cNvPr id="9" name="Rectangle 8">
            <a:extLst>
              <a:ext uri="{FF2B5EF4-FFF2-40B4-BE49-F238E27FC236}">
                <a16:creationId xmlns:a16="http://schemas.microsoft.com/office/drawing/2014/main" id="{3102D0FE-7EBA-40D0-9108-D55CE5932B32}"/>
              </a:ext>
            </a:extLst>
          </p:cNvPr>
          <p:cNvSpPr/>
          <p:nvPr/>
        </p:nvSpPr>
        <p:spPr>
          <a:xfrm>
            <a:off x="838200" y="1433062"/>
            <a:ext cx="10515600" cy="4247317"/>
          </a:xfrm>
          <a:prstGeom prst="rect">
            <a:avLst/>
          </a:prstGeom>
        </p:spPr>
        <p:txBody>
          <a:bodyPr wrap="square">
            <a:spAutoFit/>
          </a:bodyPr>
          <a:lstStyle/>
          <a:p>
            <a:pPr marL="285750" indent="-285750">
              <a:buFont typeface="Arial" panose="020B0604020202020204" pitchFamily="34" charset="0"/>
              <a:buChar char="•"/>
            </a:pPr>
            <a:r>
              <a:rPr lang="en-GB" b="1" dirty="0"/>
              <a:t>Reduce time spent programming</a:t>
            </a:r>
          </a:p>
          <a:p>
            <a:pPr marL="742950" lvl="1" indent="-285750">
              <a:buFont typeface="Courier New" panose="02070309020205020404" pitchFamily="49" charset="0"/>
              <a:buChar char="o"/>
            </a:pPr>
            <a:r>
              <a:rPr lang="en-GB" dirty="0"/>
              <a:t>Hand coded rules are mostly unnecessary</a:t>
            </a:r>
          </a:p>
          <a:p>
            <a:pPr marL="285750" indent="-285750">
              <a:buFont typeface="Arial" panose="020B0604020202020204" pitchFamily="34" charset="0"/>
              <a:buChar char="•"/>
            </a:pPr>
            <a:r>
              <a:rPr lang="en-GB" b="1" dirty="0"/>
              <a:t>Customize and scale products</a:t>
            </a:r>
          </a:p>
          <a:p>
            <a:pPr marL="742950" lvl="1" indent="-285750">
              <a:buFont typeface="Courier New" panose="02070309020205020404" pitchFamily="49" charset="0"/>
              <a:buChar char="o"/>
            </a:pPr>
            <a:r>
              <a:rPr lang="en-GB" dirty="0"/>
              <a:t>Only need to collect data for new market</a:t>
            </a:r>
          </a:p>
          <a:p>
            <a:pPr marL="285750" indent="-285750">
              <a:buFont typeface="Arial" panose="020B0604020202020204" pitchFamily="34" charset="0"/>
              <a:buChar char="•"/>
            </a:pPr>
            <a:r>
              <a:rPr lang="en-GB" b="1" dirty="0"/>
              <a:t>Solve seemingly “unprogrammable” tasks</a:t>
            </a:r>
          </a:p>
          <a:p>
            <a:pPr marL="742950" lvl="1" indent="-285750">
              <a:buFont typeface="Courier New" panose="02070309020205020404" pitchFamily="49" charset="0"/>
              <a:buChar char="o"/>
            </a:pPr>
            <a:r>
              <a:rPr lang="en-GB" dirty="0"/>
              <a:t>Face recognition and classification</a:t>
            </a:r>
          </a:p>
          <a:p>
            <a:pPr marL="742950" lvl="1" indent="-285750">
              <a:buFont typeface="Courier New" panose="02070309020205020404" pitchFamily="49" charset="0"/>
              <a:buChar char="o"/>
            </a:pPr>
            <a:r>
              <a:rPr lang="en-GB" dirty="0"/>
              <a:t>Human pose estimation</a:t>
            </a:r>
          </a:p>
          <a:p>
            <a:pPr marL="742950" lvl="1" indent="-285750">
              <a:buFont typeface="Courier New" panose="02070309020205020404" pitchFamily="49" charset="0"/>
              <a:buChar char="o"/>
            </a:pPr>
            <a:r>
              <a:rPr lang="en-GB" dirty="0"/>
              <a:t>Beat the world’s best player at Go</a:t>
            </a:r>
          </a:p>
          <a:p>
            <a:pPr marL="285750" indent="-285750">
              <a:buFont typeface="Arial" panose="020B0604020202020204" pitchFamily="34" charset="0"/>
              <a:buChar char="•"/>
            </a:pPr>
            <a:r>
              <a:rPr lang="en-GB" b="1" dirty="0"/>
              <a:t>Improvement in computational speed</a:t>
            </a:r>
          </a:p>
          <a:p>
            <a:pPr marL="742950" lvl="1" indent="-285750">
              <a:buFont typeface="Courier New" panose="02070309020205020404" pitchFamily="49" charset="0"/>
              <a:buChar char="o"/>
            </a:pPr>
            <a:r>
              <a:rPr lang="en-GB" dirty="0"/>
              <a:t>Better hardware (GPUs)</a:t>
            </a:r>
          </a:p>
          <a:p>
            <a:pPr marL="742950" lvl="1" indent="-285750">
              <a:buFont typeface="Courier New" panose="02070309020205020404" pitchFamily="49" charset="0"/>
              <a:buChar char="o"/>
            </a:pPr>
            <a:r>
              <a:rPr lang="en-GB" dirty="0"/>
              <a:t>Data parallelism	</a:t>
            </a:r>
          </a:p>
          <a:p>
            <a:pPr marL="285750" indent="-285750">
              <a:buFont typeface="Arial" panose="020B0604020202020204" pitchFamily="34" charset="0"/>
              <a:buChar char="•"/>
            </a:pPr>
            <a:r>
              <a:rPr lang="en-GB" b="1" dirty="0"/>
              <a:t>Increase in quantity of data</a:t>
            </a:r>
          </a:p>
          <a:p>
            <a:pPr marL="742950" lvl="1" indent="-285750">
              <a:buFont typeface="Courier New" panose="02070309020205020404" pitchFamily="49" charset="0"/>
              <a:buChar char="o"/>
            </a:pPr>
            <a:r>
              <a:rPr lang="en-GB" dirty="0"/>
              <a:t>Web services</a:t>
            </a:r>
          </a:p>
          <a:p>
            <a:pPr marL="742950" lvl="1" indent="-285750">
              <a:buFont typeface="Courier New" panose="02070309020205020404" pitchFamily="49" charset="0"/>
              <a:buChar char="o"/>
            </a:pPr>
            <a:r>
              <a:rPr lang="en-GB" dirty="0"/>
              <a:t>Mobile apps</a:t>
            </a:r>
          </a:p>
          <a:p>
            <a:pPr marL="742950" lvl="1" indent="-285750">
              <a:buFont typeface="Courier New" panose="02070309020205020404" pitchFamily="49" charset="0"/>
              <a:buChar char="o"/>
            </a:pPr>
            <a:r>
              <a:rPr lang="en-GB" dirty="0"/>
              <a:t>Research and industry</a:t>
            </a:r>
          </a:p>
        </p:txBody>
      </p:sp>
      <p:pic>
        <p:nvPicPr>
          <p:cNvPr id="8194" name="Picture 2" descr="Image result for performance data graph machine learning">
            <a:extLst>
              <a:ext uri="{FF2B5EF4-FFF2-40B4-BE49-F238E27FC236}">
                <a16:creationId xmlns:a16="http://schemas.microsoft.com/office/drawing/2014/main" id="{7D63F2EB-E0CD-4EFB-AAC8-931BD4B65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61130"/>
            <a:ext cx="4627244" cy="307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9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Broad Goals</a:t>
            </a:r>
            <a:endParaRPr lang="en-GB" sz="3000" dirty="0">
              <a:solidFill>
                <a:schemeClr val="bg1"/>
              </a:solidFill>
            </a:endParaRPr>
          </a:p>
        </p:txBody>
      </p:sp>
      <p:sp>
        <p:nvSpPr>
          <p:cNvPr id="20" name="Rectangle 19">
            <a:extLst>
              <a:ext uri="{FF2B5EF4-FFF2-40B4-BE49-F238E27FC236}">
                <a16:creationId xmlns:a16="http://schemas.microsoft.com/office/drawing/2014/main" id="{2DB937BC-4D91-4DD5-88AC-9A19DA94A08B}"/>
              </a:ext>
            </a:extLst>
          </p:cNvPr>
          <p:cNvSpPr/>
          <p:nvPr/>
        </p:nvSpPr>
        <p:spPr>
          <a:xfrm>
            <a:off x="838200" y="1779687"/>
            <a:ext cx="10515600" cy="5078313"/>
          </a:xfrm>
          <a:prstGeom prst="rect">
            <a:avLst/>
          </a:prstGeom>
        </p:spPr>
        <p:txBody>
          <a:bodyPr wrap="square">
            <a:spAutoFit/>
          </a:bodyPr>
          <a:lstStyle/>
          <a:p>
            <a:pPr marL="285750" indent="-285750">
              <a:buFont typeface="Arial" panose="020B0604020202020204" pitchFamily="34" charset="0"/>
              <a:buChar char="•"/>
            </a:pPr>
            <a:r>
              <a:rPr lang="en-US" b="1" dirty="0"/>
              <a:t>A</a:t>
            </a:r>
            <a:r>
              <a:rPr lang="en-GB" b="1" dirty="0" err="1"/>
              <a:t>utomation</a:t>
            </a:r>
            <a:endParaRPr lang="en-GB" b="1" dirty="0"/>
          </a:p>
          <a:p>
            <a:pPr marL="742950" lvl="1" indent="-285750">
              <a:buFont typeface="Courier New" panose="02070309020205020404" pitchFamily="49" charset="0"/>
              <a:buChar char="o"/>
            </a:pPr>
            <a:r>
              <a:rPr lang="en-GB" dirty="0"/>
              <a:t>Reduce tedious human labour</a:t>
            </a:r>
          </a:p>
          <a:p>
            <a:pPr marL="742950" lvl="1" indent="-285750">
              <a:buFont typeface="Courier New" panose="02070309020205020404" pitchFamily="49" charset="0"/>
              <a:buChar char="o"/>
            </a:pPr>
            <a:r>
              <a:rPr lang="en-GB" dirty="0"/>
              <a:t>Improve efficiency</a:t>
            </a:r>
          </a:p>
          <a:p>
            <a:pPr marL="742950" lvl="1" indent="-285750">
              <a:buFont typeface="Courier New" panose="02070309020205020404" pitchFamily="49" charset="0"/>
              <a:buChar char="o"/>
            </a:pPr>
            <a:r>
              <a:rPr lang="en-GB" dirty="0"/>
              <a:t>e.g. Algorithm trading, Automatic spam mail detection, Self-driving cars</a:t>
            </a:r>
          </a:p>
          <a:p>
            <a:pPr marL="285750" indent="-285750">
              <a:buFont typeface="Arial" panose="020B0604020202020204" pitchFamily="34" charset="0"/>
              <a:buChar char="•"/>
            </a:pPr>
            <a:r>
              <a:rPr lang="en-GB" b="1" dirty="0"/>
              <a:t>Solve problems</a:t>
            </a:r>
          </a:p>
          <a:p>
            <a:pPr marL="742950" lvl="1" indent="-285750">
              <a:buFont typeface="Courier New" panose="02070309020205020404" pitchFamily="49" charset="0"/>
              <a:buChar char="o"/>
            </a:pPr>
            <a:r>
              <a:rPr lang="en-GB" dirty="0"/>
              <a:t>Solve problems too complex or tedious for humans to solve in a direct manner</a:t>
            </a:r>
          </a:p>
          <a:p>
            <a:pPr marL="742950" lvl="1" indent="-285750">
              <a:buFont typeface="Courier New" panose="02070309020205020404" pitchFamily="49" charset="0"/>
              <a:buChar char="o"/>
            </a:pPr>
            <a:r>
              <a:rPr lang="en-GB" dirty="0"/>
              <a:t>Discovery of useful features in complex data</a:t>
            </a:r>
          </a:p>
          <a:p>
            <a:pPr marL="742950" lvl="1" indent="-285750">
              <a:buFont typeface="Courier New" panose="02070309020205020404" pitchFamily="49" charset="0"/>
              <a:buChar char="o"/>
            </a:pPr>
            <a:r>
              <a:rPr lang="en-GB" dirty="0"/>
              <a:t>e.g. Translate English to Chinese, Facial detection</a:t>
            </a:r>
          </a:p>
          <a:p>
            <a:pPr marL="285750" indent="-285750">
              <a:buFont typeface="Arial" panose="020B0604020202020204" pitchFamily="34" charset="0"/>
              <a:buChar char="•"/>
            </a:pPr>
            <a:r>
              <a:rPr lang="en-GB" b="1" dirty="0"/>
              <a:t>Simulation and Modelling</a:t>
            </a:r>
          </a:p>
          <a:p>
            <a:pPr marL="742950" lvl="1" indent="-285750">
              <a:buFont typeface="Courier New" panose="02070309020205020404" pitchFamily="49" charset="0"/>
              <a:buChar char="o"/>
            </a:pPr>
            <a:r>
              <a:rPr lang="en-GB" dirty="0"/>
              <a:t>Create models that can accurately predict future events</a:t>
            </a:r>
          </a:p>
          <a:p>
            <a:pPr marL="742950" lvl="1" indent="-285750">
              <a:buFont typeface="Courier New" panose="02070309020205020404" pitchFamily="49" charset="0"/>
              <a:buChar char="o"/>
            </a:pPr>
            <a:r>
              <a:rPr lang="en-GB" dirty="0"/>
              <a:t>e.g. Weather prediction, Stock market prediction</a:t>
            </a:r>
          </a:p>
          <a:p>
            <a:pPr marL="285750" indent="-285750">
              <a:buFont typeface="Arial" panose="020B0604020202020204" pitchFamily="34" charset="0"/>
              <a:buChar char="•"/>
            </a:pPr>
            <a:r>
              <a:rPr lang="en-GB" b="1" dirty="0"/>
              <a:t>Improved tools</a:t>
            </a:r>
          </a:p>
          <a:p>
            <a:pPr marL="742950" lvl="1" indent="-285750">
              <a:buFont typeface="Arial" panose="020B0604020202020204" pitchFamily="34" charset="0"/>
              <a:buChar char="•"/>
            </a:pPr>
            <a:r>
              <a:rPr lang="en-GB" dirty="0"/>
              <a:t>Tools that can provide advice with increased precision and rigour</a:t>
            </a:r>
          </a:p>
          <a:p>
            <a:pPr marL="742950" lvl="1" indent="-285750">
              <a:buFont typeface="Arial" panose="020B0604020202020204" pitchFamily="34" charset="0"/>
              <a:buChar char="•"/>
            </a:pPr>
            <a:r>
              <a:rPr lang="en-GB" dirty="0"/>
              <a:t>Tools that can reduce risk in dangerous situations</a:t>
            </a:r>
          </a:p>
          <a:p>
            <a:pPr marL="742950" lvl="1" indent="-285750">
              <a:buFont typeface="Arial" panose="020B0604020202020204" pitchFamily="34" charset="0"/>
              <a:buChar char="•"/>
            </a:pPr>
            <a:r>
              <a:rPr lang="en-GB" dirty="0"/>
              <a:t>e.g. Computer-aided interpretation of medical images, Disaster relief robots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026" name="Picture 2" descr="Image result for jarvis">
            <a:extLst>
              <a:ext uri="{FF2B5EF4-FFF2-40B4-BE49-F238E27FC236}">
                <a16:creationId xmlns:a16="http://schemas.microsoft.com/office/drawing/2014/main" id="{61483291-3D3D-45F9-B8B0-8722BD5BE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884" y="5221337"/>
            <a:ext cx="2512916" cy="1256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eather man">
            <a:extLst>
              <a:ext uri="{FF2B5EF4-FFF2-40B4-BE49-F238E27FC236}">
                <a16:creationId xmlns:a16="http://schemas.microsoft.com/office/drawing/2014/main" id="{AFEBD634-E069-41C0-9EAB-06A355FA9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924" y="3674320"/>
            <a:ext cx="2156836" cy="1166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robot automation">
            <a:extLst>
              <a:ext uri="{FF2B5EF4-FFF2-40B4-BE49-F238E27FC236}">
                <a16:creationId xmlns:a16="http://schemas.microsoft.com/office/drawing/2014/main" id="{AABA1D5C-32C3-4A65-8A0F-9E2577004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884" y="1633537"/>
            <a:ext cx="2398259"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7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can Deep Learning do?: Computer Vision</a:t>
            </a:r>
            <a:endParaRPr lang="en-GB" sz="3000" dirty="0">
              <a:solidFill>
                <a:schemeClr val="bg1"/>
              </a:solidFill>
            </a:endParaRPr>
          </a:p>
        </p:txBody>
      </p:sp>
      <p:pic>
        <p:nvPicPr>
          <p:cNvPr id="5122" name="Picture 2" descr="Image result for face tracking deep learning gif">
            <a:extLst>
              <a:ext uri="{FF2B5EF4-FFF2-40B4-BE49-F238E27FC236}">
                <a16:creationId xmlns:a16="http://schemas.microsoft.com/office/drawing/2014/main" id="{38AF630A-CAED-4C86-A3D8-8E2D7EE6A8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533470"/>
            <a:ext cx="411330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ose recognition gif">
            <a:extLst>
              <a:ext uri="{FF2B5EF4-FFF2-40B4-BE49-F238E27FC236}">
                <a16:creationId xmlns:a16="http://schemas.microsoft.com/office/drawing/2014/main" id="{14C7A6C7-AF26-4B67-A84B-873474C5F7D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5854" y="1533469"/>
            <a:ext cx="412391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object detection gif">
            <a:extLst>
              <a:ext uri="{FF2B5EF4-FFF2-40B4-BE49-F238E27FC236}">
                <a16:creationId xmlns:a16="http://schemas.microsoft.com/office/drawing/2014/main" id="{13DB256C-A80F-4B8E-A7B2-1A61338DF58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4092699"/>
            <a:ext cx="4114800" cy="231251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emantic segmentation gif">
            <a:extLst>
              <a:ext uri="{FF2B5EF4-FFF2-40B4-BE49-F238E27FC236}">
                <a16:creationId xmlns:a16="http://schemas.microsoft.com/office/drawing/2014/main" id="{B7B630FE-F687-4926-B282-0F7F48FC00D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85854" y="4092699"/>
            <a:ext cx="4114800" cy="230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20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Workshop Overview</a:t>
            </a:r>
            <a:endParaRPr lang="en-GB" sz="3000" dirty="0">
              <a:solidFill>
                <a:schemeClr val="bg1"/>
              </a:solidFill>
            </a:endParaRPr>
          </a:p>
        </p:txBody>
      </p:sp>
      <p:sp>
        <p:nvSpPr>
          <p:cNvPr id="2" name="TextBox 1">
            <a:extLst>
              <a:ext uri="{FF2B5EF4-FFF2-40B4-BE49-F238E27FC236}">
                <a16:creationId xmlns:a16="http://schemas.microsoft.com/office/drawing/2014/main" id="{DFF3CB4A-03DD-4181-8E5B-F3E5780F48E5}"/>
              </a:ext>
            </a:extLst>
          </p:cNvPr>
          <p:cNvSpPr txBox="1"/>
          <p:nvPr/>
        </p:nvSpPr>
        <p:spPr>
          <a:xfrm>
            <a:off x="838200" y="1763768"/>
            <a:ext cx="7232621" cy="41614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600" dirty="0"/>
              <a:t>Introduction to Artificial Intelligence</a:t>
            </a:r>
          </a:p>
          <a:p>
            <a:pPr marL="285750" indent="-285750">
              <a:lnSpc>
                <a:spcPct val="150000"/>
              </a:lnSpc>
              <a:buFont typeface="Arial" panose="020B0604020202020204" pitchFamily="34" charset="0"/>
              <a:buChar char="•"/>
            </a:pPr>
            <a:r>
              <a:rPr lang="en-US" sz="3600" dirty="0"/>
              <a:t>What is Deep Learning?</a:t>
            </a:r>
          </a:p>
          <a:p>
            <a:pPr marL="285750" indent="-285750">
              <a:lnSpc>
                <a:spcPct val="150000"/>
              </a:lnSpc>
              <a:buFont typeface="Arial" panose="020B0604020202020204" pitchFamily="34" charset="0"/>
              <a:buChar char="•"/>
            </a:pPr>
            <a:r>
              <a:rPr lang="en-US" sz="3600" dirty="0"/>
              <a:t>What is all the fuss?</a:t>
            </a:r>
          </a:p>
          <a:p>
            <a:pPr marL="285750" indent="-285750">
              <a:lnSpc>
                <a:spcPct val="150000"/>
              </a:lnSpc>
              <a:buFont typeface="Arial" panose="020B0604020202020204" pitchFamily="34" charset="0"/>
              <a:buChar char="•"/>
            </a:pPr>
            <a:r>
              <a:rPr lang="en-US" sz="3600" dirty="0"/>
              <a:t>Deeper Dive into the “Black box”</a:t>
            </a:r>
          </a:p>
          <a:p>
            <a:pPr marL="285750" indent="-285750">
              <a:lnSpc>
                <a:spcPct val="150000"/>
              </a:lnSpc>
              <a:buFont typeface="Arial" panose="020B0604020202020204" pitchFamily="34" charset="0"/>
              <a:buChar char="•"/>
            </a:pPr>
            <a:r>
              <a:rPr lang="en-GB" sz="3600" dirty="0"/>
              <a:t>Have fun!</a:t>
            </a:r>
          </a:p>
        </p:txBody>
      </p:sp>
    </p:spTree>
    <p:extLst>
      <p:ext uri="{BB962C8B-B14F-4D97-AF65-F5344CB8AC3E}">
        <p14:creationId xmlns:p14="http://schemas.microsoft.com/office/powerpoint/2010/main" val="1234214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can Deep Learning do?: Game Playing</a:t>
            </a:r>
            <a:endParaRPr lang="en-GB" sz="3000" dirty="0">
              <a:solidFill>
                <a:schemeClr val="bg1"/>
              </a:solidFill>
            </a:endParaRPr>
          </a:p>
        </p:txBody>
      </p:sp>
      <p:pic>
        <p:nvPicPr>
          <p:cNvPr id="6146" name="Picture 2" descr="Image result for playing games reinforcement learning gif">
            <a:extLst>
              <a:ext uri="{FF2B5EF4-FFF2-40B4-BE49-F238E27FC236}">
                <a16:creationId xmlns:a16="http://schemas.microsoft.com/office/drawing/2014/main" id="{F4150CC8-278B-49F9-9EA8-66CE238E181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725" y="2169041"/>
            <a:ext cx="4610706" cy="25961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einforcement learning game playing gif">
            <a:extLst>
              <a:ext uri="{FF2B5EF4-FFF2-40B4-BE49-F238E27FC236}">
                <a16:creationId xmlns:a16="http://schemas.microsoft.com/office/drawing/2014/main" id="{B806338C-6401-41FF-9E66-685D8831EC1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70672" y="2130941"/>
            <a:ext cx="6183204" cy="259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37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can Deep Learning do?: Many More!</a:t>
            </a:r>
            <a:endParaRPr lang="en-GB" sz="3000" dirty="0">
              <a:solidFill>
                <a:schemeClr val="bg1"/>
              </a:solidFill>
            </a:endParaRPr>
          </a:p>
        </p:txBody>
      </p:sp>
      <p:sp>
        <p:nvSpPr>
          <p:cNvPr id="13" name="TextBox 12">
            <a:extLst>
              <a:ext uri="{FF2B5EF4-FFF2-40B4-BE49-F238E27FC236}">
                <a16:creationId xmlns:a16="http://schemas.microsoft.com/office/drawing/2014/main" id="{7E8576E7-87EA-4875-8F2F-8CA478055653}"/>
              </a:ext>
            </a:extLst>
          </p:cNvPr>
          <p:cNvSpPr txBox="1"/>
          <p:nvPr/>
        </p:nvSpPr>
        <p:spPr>
          <a:xfrm>
            <a:off x="5719863" y="4663442"/>
            <a:ext cx="1718676" cy="369332"/>
          </a:xfrm>
          <a:prstGeom prst="rect">
            <a:avLst/>
          </a:prstGeom>
          <a:noFill/>
        </p:spPr>
        <p:txBody>
          <a:bodyPr wrap="none" rtlCol="0">
            <a:spAutoFit/>
          </a:bodyPr>
          <a:lstStyle/>
          <a:p>
            <a:r>
              <a:rPr lang="en-US" dirty="0"/>
              <a:t>Search by Image</a:t>
            </a:r>
            <a:endParaRPr lang="en-GB" dirty="0"/>
          </a:p>
        </p:txBody>
      </p:sp>
      <p:sp>
        <p:nvSpPr>
          <p:cNvPr id="15" name="TextBox 14">
            <a:extLst>
              <a:ext uri="{FF2B5EF4-FFF2-40B4-BE49-F238E27FC236}">
                <a16:creationId xmlns:a16="http://schemas.microsoft.com/office/drawing/2014/main" id="{7CE4C8AF-3C4E-49CB-8492-149B8C2BF855}"/>
              </a:ext>
            </a:extLst>
          </p:cNvPr>
          <p:cNvSpPr txBox="1"/>
          <p:nvPr/>
        </p:nvSpPr>
        <p:spPr>
          <a:xfrm>
            <a:off x="1262982" y="4663442"/>
            <a:ext cx="2615588" cy="369332"/>
          </a:xfrm>
          <a:prstGeom prst="rect">
            <a:avLst/>
          </a:prstGeom>
          <a:noFill/>
        </p:spPr>
        <p:txBody>
          <a:bodyPr wrap="none" rtlCol="0">
            <a:spAutoFit/>
          </a:bodyPr>
          <a:lstStyle/>
          <a:p>
            <a:r>
              <a:rPr lang="en-US" dirty="0"/>
              <a:t>Handwriting Transcription</a:t>
            </a:r>
            <a:endParaRPr lang="en-GB" dirty="0"/>
          </a:p>
        </p:txBody>
      </p:sp>
      <p:sp>
        <p:nvSpPr>
          <p:cNvPr id="17" name="TextBox 16">
            <a:extLst>
              <a:ext uri="{FF2B5EF4-FFF2-40B4-BE49-F238E27FC236}">
                <a16:creationId xmlns:a16="http://schemas.microsoft.com/office/drawing/2014/main" id="{072CE22A-2447-4C84-8BD8-4E333A566FC2}"/>
              </a:ext>
            </a:extLst>
          </p:cNvPr>
          <p:cNvSpPr txBox="1"/>
          <p:nvPr/>
        </p:nvSpPr>
        <p:spPr>
          <a:xfrm>
            <a:off x="8914909" y="4663442"/>
            <a:ext cx="2211696" cy="369332"/>
          </a:xfrm>
          <a:prstGeom prst="rect">
            <a:avLst/>
          </a:prstGeom>
          <a:noFill/>
        </p:spPr>
        <p:txBody>
          <a:bodyPr wrap="none" rtlCol="0">
            <a:spAutoFit/>
          </a:bodyPr>
          <a:lstStyle/>
          <a:p>
            <a:r>
              <a:rPr lang="en-US" dirty="0"/>
              <a:t>Generate fake images</a:t>
            </a:r>
            <a:endParaRPr lang="en-GB" dirty="0"/>
          </a:p>
        </p:txBody>
      </p:sp>
      <p:pic>
        <p:nvPicPr>
          <p:cNvPr id="8194" name="Picture 2" descr="Image result for handwriting transcription gif">
            <a:extLst>
              <a:ext uri="{FF2B5EF4-FFF2-40B4-BE49-F238E27FC236}">
                <a16:creationId xmlns:a16="http://schemas.microsoft.com/office/drawing/2014/main" id="{F2240DC1-DB4F-48F1-A553-07A4F2CB3EB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70232"/>
            <a:ext cx="3465152" cy="19482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earch by image gif">
            <a:extLst>
              <a:ext uri="{FF2B5EF4-FFF2-40B4-BE49-F238E27FC236}">
                <a16:creationId xmlns:a16="http://schemas.microsoft.com/office/drawing/2014/main" id="{E19F3DE0-3B3A-4385-B3F8-9FDF094A1F0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72050" y="2570232"/>
            <a:ext cx="3817034" cy="194827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biggan gif">
            <a:extLst>
              <a:ext uri="{FF2B5EF4-FFF2-40B4-BE49-F238E27FC236}">
                <a16:creationId xmlns:a16="http://schemas.microsoft.com/office/drawing/2014/main" id="{8DCFE75E-09D5-45EC-994A-CA6EDA4A57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857782" y="2192560"/>
            <a:ext cx="2325950" cy="232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53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can Deep Learning do?: Many More!</a:t>
            </a:r>
            <a:endParaRPr lang="en-GB" sz="3000" dirty="0">
              <a:solidFill>
                <a:schemeClr val="bg1"/>
              </a:solidFill>
            </a:endParaRPr>
          </a:p>
        </p:txBody>
      </p:sp>
      <p:sp>
        <p:nvSpPr>
          <p:cNvPr id="6" name="TextBox 5">
            <a:extLst>
              <a:ext uri="{FF2B5EF4-FFF2-40B4-BE49-F238E27FC236}">
                <a16:creationId xmlns:a16="http://schemas.microsoft.com/office/drawing/2014/main" id="{BF55A084-1C29-43CD-BC75-5D53AEA82678}"/>
              </a:ext>
            </a:extLst>
          </p:cNvPr>
          <p:cNvSpPr txBox="1"/>
          <p:nvPr/>
        </p:nvSpPr>
        <p:spPr>
          <a:xfrm>
            <a:off x="1469341" y="3574550"/>
            <a:ext cx="3172150" cy="369332"/>
          </a:xfrm>
          <a:prstGeom prst="rect">
            <a:avLst/>
          </a:prstGeom>
          <a:noFill/>
        </p:spPr>
        <p:txBody>
          <a:bodyPr wrap="none" rtlCol="0">
            <a:spAutoFit/>
          </a:bodyPr>
          <a:lstStyle/>
          <a:p>
            <a:r>
              <a:rPr lang="en-US" dirty="0"/>
              <a:t>AlphaGo beats Lee Sedol (2016)</a:t>
            </a:r>
            <a:endParaRPr lang="en-GB" dirty="0"/>
          </a:p>
        </p:txBody>
      </p:sp>
      <p:sp>
        <p:nvSpPr>
          <p:cNvPr id="10" name="TextBox 9">
            <a:extLst>
              <a:ext uri="{FF2B5EF4-FFF2-40B4-BE49-F238E27FC236}">
                <a16:creationId xmlns:a16="http://schemas.microsoft.com/office/drawing/2014/main" id="{BC524771-2158-467D-B636-5774FDFBA303}"/>
              </a:ext>
            </a:extLst>
          </p:cNvPr>
          <p:cNvSpPr txBox="1"/>
          <p:nvPr/>
        </p:nvSpPr>
        <p:spPr>
          <a:xfrm>
            <a:off x="7828798" y="3629774"/>
            <a:ext cx="2322302" cy="369332"/>
          </a:xfrm>
          <a:prstGeom prst="rect">
            <a:avLst/>
          </a:prstGeom>
          <a:noFill/>
        </p:spPr>
        <p:txBody>
          <a:bodyPr wrap="none" rtlCol="0">
            <a:spAutoFit/>
          </a:bodyPr>
          <a:lstStyle/>
          <a:p>
            <a:r>
              <a:rPr lang="en-US" dirty="0"/>
              <a:t>Self-driving car (Tesla)</a:t>
            </a:r>
            <a:endParaRPr lang="en-GB" dirty="0"/>
          </a:p>
        </p:txBody>
      </p:sp>
      <p:sp>
        <p:nvSpPr>
          <p:cNvPr id="11" name="TextBox 10">
            <a:extLst>
              <a:ext uri="{FF2B5EF4-FFF2-40B4-BE49-F238E27FC236}">
                <a16:creationId xmlns:a16="http://schemas.microsoft.com/office/drawing/2014/main" id="{047D912F-3EC2-491D-9883-35997C4EC4C4}"/>
              </a:ext>
            </a:extLst>
          </p:cNvPr>
          <p:cNvSpPr txBox="1"/>
          <p:nvPr/>
        </p:nvSpPr>
        <p:spPr>
          <a:xfrm>
            <a:off x="5158522" y="6247529"/>
            <a:ext cx="2085507" cy="369332"/>
          </a:xfrm>
          <a:prstGeom prst="rect">
            <a:avLst/>
          </a:prstGeom>
          <a:noFill/>
        </p:spPr>
        <p:txBody>
          <a:bodyPr wrap="none" rtlCol="0">
            <a:spAutoFit/>
          </a:bodyPr>
          <a:lstStyle/>
          <a:p>
            <a:r>
              <a:rPr lang="en-US" dirty="0"/>
              <a:t>Machine Translation</a:t>
            </a:r>
            <a:endParaRPr lang="en-GB" dirty="0"/>
          </a:p>
        </p:txBody>
      </p:sp>
      <p:pic>
        <p:nvPicPr>
          <p:cNvPr id="8198" name="Picture 6" descr="Image result for self driving car gif">
            <a:extLst>
              <a:ext uri="{FF2B5EF4-FFF2-40B4-BE49-F238E27FC236}">
                <a16:creationId xmlns:a16="http://schemas.microsoft.com/office/drawing/2014/main" id="{7D514E94-D08C-4642-9783-BA8845B37C3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90299" y="1435445"/>
            <a:ext cx="3810005" cy="214312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lphago vs lee sedol gif">
            <a:extLst>
              <a:ext uri="{FF2B5EF4-FFF2-40B4-BE49-F238E27FC236}">
                <a16:creationId xmlns:a16="http://schemas.microsoft.com/office/drawing/2014/main" id="{2261C68D-275B-40F1-9B53-DB76433C9BC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69341" y="1435445"/>
            <a:ext cx="3289774" cy="205610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machine translation gif">
            <a:extLst>
              <a:ext uri="{FF2B5EF4-FFF2-40B4-BE49-F238E27FC236}">
                <a16:creationId xmlns:a16="http://schemas.microsoft.com/office/drawing/2014/main" id="{32F319DD-61AA-4CA3-8D50-225A92473E0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83741" y="4252738"/>
            <a:ext cx="763507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25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CAN’T Deep Learning do? (as of 2019)</a:t>
            </a:r>
            <a:endParaRPr lang="en-GB" sz="3000" dirty="0">
              <a:solidFill>
                <a:schemeClr val="bg1"/>
              </a:solidFill>
            </a:endParaRPr>
          </a:p>
        </p:txBody>
      </p:sp>
      <p:pic>
        <p:nvPicPr>
          <p:cNvPr id="14338" name="Picture 2" descr="Image result for world on fire">
            <a:extLst>
              <a:ext uri="{FF2B5EF4-FFF2-40B4-BE49-F238E27FC236}">
                <a16:creationId xmlns:a16="http://schemas.microsoft.com/office/drawing/2014/main" id="{4AA3F682-6E23-4EBF-839B-7C904C156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5260"/>
            <a:ext cx="3038969" cy="17094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8714A63-6EF3-4D76-91A9-97060F700C31}"/>
              </a:ext>
            </a:extLst>
          </p:cNvPr>
          <p:cNvSpPr txBox="1"/>
          <p:nvPr/>
        </p:nvSpPr>
        <p:spPr>
          <a:xfrm>
            <a:off x="2047374" y="3154680"/>
            <a:ext cx="620619" cy="369332"/>
          </a:xfrm>
          <a:prstGeom prst="rect">
            <a:avLst/>
          </a:prstGeom>
          <a:noFill/>
        </p:spPr>
        <p:txBody>
          <a:bodyPr wrap="none" rtlCol="0">
            <a:spAutoFit/>
          </a:bodyPr>
          <a:lstStyle/>
          <a:p>
            <a:r>
              <a:rPr lang="en-US" dirty="0"/>
              <a:t>Love</a:t>
            </a:r>
            <a:endParaRPr lang="en-GB" dirty="0"/>
          </a:p>
        </p:txBody>
      </p:sp>
      <p:pic>
        <p:nvPicPr>
          <p:cNvPr id="14340" name="Picture 4" descr="Image result for AI take over the world">
            <a:extLst>
              <a:ext uri="{FF2B5EF4-FFF2-40B4-BE49-F238E27FC236}">
                <a16:creationId xmlns:a16="http://schemas.microsoft.com/office/drawing/2014/main" id="{533CE927-C30B-4B20-99F0-9E9410AFF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700" y="1445260"/>
            <a:ext cx="3300039" cy="1709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D814EB-403D-4165-81BA-DE5B1A73EF91}"/>
              </a:ext>
            </a:extLst>
          </p:cNvPr>
          <p:cNvSpPr txBox="1"/>
          <p:nvPr/>
        </p:nvSpPr>
        <p:spPr>
          <a:xfrm>
            <a:off x="5287472" y="3154680"/>
            <a:ext cx="1894493" cy="369332"/>
          </a:xfrm>
          <a:prstGeom prst="rect">
            <a:avLst/>
          </a:prstGeom>
          <a:noFill/>
        </p:spPr>
        <p:txBody>
          <a:bodyPr wrap="none" rtlCol="0">
            <a:spAutoFit/>
          </a:bodyPr>
          <a:lstStyle/>
          <a:p>
            <a:r>
              <a:rPr lang="en-US" dirty="0"/>
              <a:t>World domination</a:t>
            </a:r>
            <a:endParaRPr lang="en-GB" dirty="0"/>
          </a:p>
        </p:txBody>
      </p:sp>
      <p:pic>
        <p:nvPicPr>
          <p:cNvPr id="14342" name="Picture 6" descr="Image result for dave chappelle">
            <a:extLst>
              <a:ext uri="{FF2B5EF4-FFF2-40B4-BE49-F238E27FC236}">
                <a16:creationId xmlns:a16="http://schemas.microsoft.com/office/drawing/2014/main" id="{D1CA5802-A64E-44A9-8B03-0FDB73341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00" y="144526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46C5CAC-5D66-4EAB-B6BA-A0227E84B063}"/>
              </a:ext>
            </a:extLst>
          </p:cNvPr>
          <p:cNvSpPr txBox="1"/>
          <p:nvPr/>
        </p:nvSpPr>
        <p:spPr>
          <a:xfrm>
            <a:off x="8587511" y="3130550"/>
            <a:ext cx="2846741" cy="369332"/>
          </a:xfrm>
          <a:prstGeom prst="rect">
            <a:avLst/>
          </a:prstGeom>
          <a:noFill/>
        </p:spPr>
        <p:txBody>
          <a:bodyPr wrap="none" rtlCol="0">
            <a:spAutoFit/>
          </a:bodyPr>
          <a:lstStyle/>
          <a:p>
            <a:r>
              <a:rPr lang="en-US" dirty="0"/>
              <a:t>Tell intentionally funny jokes</a:t>
            </a:r>
            <a:endParaRPr lang="en-GB" dirty="0"/>
          </a:p>
        </p:txBody>
      </p:sp>
      <p:pic>
        <p:nvPicPr>
          <p:cNvPr id="14344" name="Picture 8" descr="Image result for project debater">
            <a:extLst>
              <a:ext uri="{FF2B5EF4-FFF2-40B4-BE49-F238E27FC236}">
                <a16:creationId xmlns:a16="http://schemas.microsoft.com/office/drawing/2014/main" id="{DFC0A1FC-9AD9-4AC1-B3DB-414E0934A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792331"/>
            <a:ext cx="3042863" cy="18489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5AFD322-E6D2-421B-B0D0-E0EB5C385F05}"/>
              </a:ext>
            </a:extLst>
          </p:cNvPr>
          <p:cNvSpPr txBox="1"/>
          <p:nvPr/>
        </p:nvSpPr>
        <p:spPr>
          <a:xfrm>
            <a:off x="1150076" y="5641293"/>
            <a:ext cx="2493760" cy="646331"/>
          </a:xfrm>
          <a:prstGeom prst="rect">
            <a:avLst/>
          </a:prstGeom>
          <a:noFill/>
        </p:spPr>
        <p:txBody>
          <a:bodyPr wrap="none" rtlCol="0">
            <a:spAutoFit/>
          </a:bodyPr>
          <a:lstStyle/>
          <a:p>
            <a:r>
              <a:rPr lang="en-US" dirty="0"/>
              <a:t>Beat humans at debate</a:t>
            </a:r>
            <a:r>
              <a:rPr lang="en-US" baseline="30000" dirty="0"/>
              <a:t>1</a:t>
            </a:r>
            <a:r>
              <a:rPr lang="en-US" dirty="0"/>
              <a:t> </a:t>
            </a:r>
          </a:p>
          <a:p>
            <a:pPr algn="ctr"/>
            <a:r>
              <a:rPr lang="en-US" dirty="0"/>
              <a:t>(IBM Project Debater)</a:t>
            </a:r>
            <a:endParaRPr lang="en-GB" dirty="0"/>
          </a:p>
        </p:txBody>
      </p:sp>
      <p:sp>
        <p:nvSpPr>
          <p:cNvPr id="23" name="TextBox 22">
            <a:extLst>
              <a:ext uri="{FF2B5EF4-FFF2-40B4-BE49-F238E27FC236}">
                <a16:creationId xmlns:a16="http://schemas.microsoft.com/office/drawing/2014/main" id="{6468F4B8-B3E5-4EA5-BD4C-E56103670B5D}"/>
              </a:ext>
            </a:extLst>
          </p:cNvPr>
          <p:cNvSpPr txBox="1"/>
          <p:nvPr/>
        </p:nvSpPr>
        <p:spPr>
          <a:xfrm>
            <a:off x="838200" y="6334386"/>
            <a:ext cx="8451096" cy="461665"/>
          </a:xfrm>
          <a:prstGeom prst="rect">
            <a:avLst/>
          </a:prstGeom>
          <a:noFill/>
        </p:spPr>
        <p:txBody>
          <a:bodyPr wrap="none" rtlCol="0">
            <a:spAutoFit/>
          </a:bodyPr>
          <a:lstStyle/>
          <a:p>
            <a:r>
              <a:rPr lang="en-US" sz="1200" dirty="0"/>
              <a:t>1: </a:t>
            </a:r>
            <a:r>
              <a:rPr lang="en-GB" sz="1200" dirty="0">
                <a:hlinkClick r:id="rId6"/>
              </a:rPr>
              <a:t>https://edition.cnn.com/2019/11/21/tech/ai-cambridge-university-debate/index.html</a:t>
            </a:r>
            <a:endParaRPr lang="en-GB" sz="1200" dirty="0"/>
          </a:p>
          <a:p>
            <a:r>
              <a:rPr lang="en-GB" sz="1200" dirty="0"/>
              <a:t>2: </a:t>
            </a:r>
            <a:r>
              <a:rPr lang="en-GB" sz="1200" dirty="0">
                <a:hlinkClick r:id="rId7"/>
              </a:rPr>
              <a:t>https://www.technologyreview.com/s/613630/training-a-single-ai-model-can-emit-as-much-carbon-as-five-cars-in-their-lifetimes/</a:t>
            </a:r>
            <a:endParaRPr lang="en-GB" sz="1200" dirty="0"/>
          </a:p>
        </p:txBody>
      </p:sp>
      <p:pic>
        <p:nvPicPr>
          <p:cNvPr id="14348" name="Picture 12" descr="Image result for ethics right and wrong">
            <a:extLst>
              <a:ext uri="{FF2B5EF4-FFF2-40B4-BE49-F238E27FC236}">
                <a16:creationId xmlns:a16="http://schemas.microsoft.com/office/drawing/2014/main" id="{65FE1438-8015-4A73-8805-04D65BBCC2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7933" y="3752723"/>
            <a:ext cx="2673667" cy="18489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B134C97-2592-41F1-90C3-279A171F8AAF}"/>
              </a:ext>
            </a:extLst>
          </p:cNvPr>
          <p:cNvSpPr txBox="1"/>
          <p:nvPr/>
        </p:nvSpPr>
        <p:spPr>
          <a:xfrm>
            <a:off x="5084883" y="5661334"/>
            <a:ext cx="2299669" cy="369332"/>
          </a:xfrm>
          <a:prstGeom prst="rect">
            <a:avLst/>
          </a:prstGeom>
          <a:noFill/>
        </p:spPr>
        <p:txBody>
          <a:bodyPr wrap="none" rtlCol="0">
            <a:spAutoFit/>
          </a:bodyPr>
          <a:lstStyle/>
          <a:p>
            <a:r>
              <a:rPr lang="en-US" dirty="0"/>
              <a:t>Make ethical decisions</a:t>
            </a:r>
            <a:endParaRPr lang="en-GB" dirty="0"/>
          </a:p>
        </p:txBody>
      </p:sp>
      <p:pic>
        <p:nvPicPr>
          <p:cNvPr id="14352" name="Picture 16" descr="Image result for pollution">
            <a:extLst>
              <a:ext uri="{FF2B5EF4-FFF2-40B4-BE49-F238E27FC236}">
                <a16:creationId xmlns:a16="http://schemas.microsoft.com/office/drawing/2014/main" id="{0768EA25-547E-42E5-8881-17CFB1BAA9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0793" y="3796565"/>
            <a:ext cx="2802248" cy="186476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9D0ECB9-9378-4D41-8BE4-49E3D5E81EB2}"/>
              </a:ext>
            </a:extLst>
          </p:cNvPr>
          <p:cNvSpPr txBox="1"/>
          <p:nvPr/>
        </p:nvSpPr>
        <p:spPr>
          <a:xfrm>
            <a:off x="8613540" y="5661334"/>
            <a:ext cx="2656753" cy="369332"/>
          </a:xfrm>
          <a:prstGeom prst="rect">
            <a:avLst/>
          </a:prstGeom>
          <a:noFill/>
        </p:spPr>
        <p:txBody>
          <a:bodyPr wrap="none" rtlCol="0">
            <a:spAutoFit/>
          </a:bodyPr>
          <a:lstStyle/>
          <a:p>
            <a:r>
              <a:rPr lang="en-US" dirty="0"/>
              <a:t>Save the environment</a:t>
            </a:r>
            <a:r>
              <a:rPr lang="en-US" baseline="30000" dirty="0"/>
              <a:t>2</a:t>
            </a:r>
            <a:r>
              <a:rPr lang="en-US" dirty="0"/>
              <a:t> </a:t>
            </a:r>
            <a:r>
              <a:rPr lang="en-US" b="1" dirty="0"/>
              <a:t>(?)</a:t>
            </a:r>
            <a:r>
              <a:rPr lang="en-US" baseline="30000" dirty="0"/>
              <a:t> </a:t>
            </a:r>
            <a:endParaRPr lang="en-GB" dirty="0"/>
          </a:p>
        </p:txBody>
      </p:sp>
    </p:spTree>
    <p:extLst>
      <p:ext uri="{BB962C8B-B14F-4D97-AF65-F5344CB8AC3E}">
        <p14:creationId xmlns:p14="http://schemas.microsoft.com/office/powerpoint/2010/main" val="304421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ISN’T Deep Learning?</a:t>
            </a:r>
            <a:endParaRPr lang="en-GB" sz="3000" dirty="0">
              <a:solidFill>
                <a:schemeClr val="bg1"/>
              </a:solidFill>
            </a:endParaRPr>
          </a:p>
        </p:txBody>
      </p:sp>
      <p:pic>
        <p:nvPicPr>
          <p:cNvPr id="3" name="Picture 2">
            <a:extLst>
              <a:ext uri="{FF2B5EF4-FFF2-40B4-BE49-F238E27FC236}">
                <a16:creationId xmlns:a16="http://schemas.microsoft.com/office/drawing/2014/main" id="{32BC2D8D-F898-4909-843F-8D826C4DB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293914"/>
            <a:ext cx="4572000" cy="2324100"/>
          </a:xfrm>
          <a:prstGeom prst="rect">
            <a:avLst/>
          </a:prstGeom>
        </p:spPr>
      </p:pic>
      <p:sp>
        <p:nvSpPr>
          <p:cNvPr id="19" name="Rectangle 18">
            <a:extLst>
              <a:ext uri="{FF2B5EF4-FFF2-40B4-BE49-F238E27FC236}">
                <a16:creationId xmlns:a16="http://schemas.microsoft.com/office/drawing/2014/main" id="{936C272F-73EA-4F7D-83CA-AC242AC6B700}"/>
              </a:ext>
            </a:extLst>
          </p:cNvPr>
          <p:cNvSpPr/>
          <p:nvPr/>
        </p:nvSpPr>
        <p:spPr>
          <a:xfrm>
            <a:off x="412072" y="1414642"/>
            <a:ext cx="10515600" cy="1477328"/>
          </a:xfrm>
          <a:prstGeom prst="rect">
            <a:avLst/>
          </a:prstGeom>
        </p:spPr>
        <p:txBody>
          <a:bodyPr wrap="square">
            <a:spAutoFit/>
          </a:bodyPr>
          <a:lstStyle/>
          <a:p>
            <a:pPr marL="742950" lvl="1" indent="-285750">
              <a:buFont typeface="Arial" panose="020B0604020202020204" pitchFamily="34" charset="0"/>
              <a:buChar char="•"/>
            </a:pPr>
            <a:r>
              <a:rPr lang="en-GB" dirty="0"/>
              <a:t>Deep Learning is </a:t>
            </a:r>
            <a:r>
              <a:rPr lang="en-GB" b="1" dirty="0"/>
              <a:t>not</a:t>
            </a:r>
            <a:r>
              <a:rPr lang="en-GB" dirty="0"/>
              <a:t> necessarily used in certain real world applications</a:t>
            </a:r>
          </a:p>
          <a:p>
            <a:pPr marL="742950" lvl="1" indent="-285750">
              <a:buFont typeface="Arial" panose="020B0604020202020204" pitchFamily="34" charset="0"/>
              <a:buChar char="•"/>
            </a:pPr>
            <a:r>
              <a:rPr lang="en-GB" b="1" dirty="0"/>
              <a:t>Not all </a:t>
            </a:r>
            <a:r>
              <a:rPr lang="en-GB" dirty="0"/>
              <a:t>autonomous systems, robotics are entirely reliant on Deep Learning</a:t>
            </a:r>
            <a:endParaRPr lang="en-GB" b="1" dirty="0"/>
          </a:p>
          <a:p>
            <a:pPr marL="742950" lvl="1" indent="-285750">
              <a:buFont typeface="Arial" panose="020B0604020202020204" pitchFamily="34" charset="0"/>
              <a:buChar char="•"/>
            </a:pPr>
            <a:r>
              <a:rPr lang="en-GB" dirty="0"/>
              <a:t>Efforts are being made to improve existing applications with Deep Learning</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2" name="image006.0">
            <a:hlinkClick r:id="" action="ppaction://media"/>
            <a:extLst>
              <a:ext uri="{FF2B5EF4-FFF2-40B4-BE49-F238E27FC236}">
                <a16:creationId xmlns:a16="http://schemas.microsoft.com/office/drawing/2014/main" id="{F9D48C2A-5C5B-4307-B432-9D466C9D5B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81802" y="3083644"/>
            <a:ext cx="4499992" cy="2534370"/>
          </a:xfrm>
          <a:prstGeom prst="rect">
            <a:avLst/>
          </a:prstGeom>
        </p:spPr>
      </p:pic>
    </p:spTree>
    <p:extLst>
      <p:ext uri="{BB962C8B-B14F-4D97-AF65-F5344CB8AC3E}">
        <p14:creationId xmlns:p14="http://schemas.microsoft.com/office/powerpoint/2010/main" val="9243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When to use Deep Learning?</a:t>
            </a:r>
            <a:endParaRPr lang="en-GB" sz="3000" dirty="0">
              <a:solidFill>
                <a:schemeClr val="bg1"/>
              </a:solidFill>
            </a:endParaRPr>
          </a:p>
        </p:txBody>
      </p:sp>
      <p:sp>
        <p:nvSpPr>
          <p:cNvPr id="9" name="Rectangle 8">
            <a:extLst>
              <a:ext uri="{FF2B5EF4-FFF2-40B4-BE49-F238E27FC236}">
                <a16:creationId xmlns:a16="http://schemas.microsoft.com/office/drawing/2014/main" id="{3102D0FE-7EBA-40D0-9108-D55CE5932B32}"/>
              </a:ext>
            </a:extLst>
          </p:cNvPr>
          <p:cNvSpPr/>
          <p:nvPr/>
        </p:nvSpPr>
        <p:spPr>
          <a:xfrm>
            <a:off x="838199" y="2612868"/>
            <a:ext cx="5788511" cy="2031325"/>
          </a:xfrm>
          <a:prstGeom prst="rect">
            <a:avLst/>
          </a:prstGeom>
        </p:spPr>
        <p:txBody>
          <a:bodyPr wrap="square">
            <a:spAutoFit/>
          </a:bodyPr>
          <a:lstStyle/>
          <a:p>
            <a:pPr marL="285750" indent="-285750">
              <a:buFont typeface="Arial" panose="020B0604020202020204" pitchFamily="34" charset="0"/>
              <a:buChar char="•"/>
            </a:pPr>
            <a:r>
              <a:rPr lang="en-US" b="1" dirty="0"/>
              <a:t>When you have a lot of data</a:t>
            </a:r>
          </a:p>
          <a:p>
            <a:pPr marL="285750" indent="-285750">
              <a:buFont typeface="Arial" panose="020B0604020202020204" pitchFamily="34" charset="0"/>
              <a:buChar char="•"/>
            </a:pPr>
            <a:r>
              <a:rPr lang="en-US" b="1" dirty="0"/>
              <a:t>When you have unstructured data</a:t>
            </a:r>
            <a:r>
              <a:rPr lang="en-US" baseline="30000" dirty="0"/>
              <a:t>2</a:t>
            </a:r>
            <a:endParaRPr lang="en-US" b="1" baseline="30000" dirty="0"/>
          </a:p>
          <a:p>
            <a:pPr marL="742950" lvl="1" indent="-285750">
              <a:buFont typeface="Courier New" panose="02070309020205020404" pitchFamily="49" charset="0"/>
              <a:buChar char="o"/>
            </a:pPr>
            <a:r>
              <a:rPr lang="en-US" dirty="0"/>
              <a:t>e.g. audio signals, images, text</a:t>
            </a:r>
          </a:p>
          <a:p>
            <a:pPr marL="285750" indent="-285750">
              <a:buFont typeface="Arial" panose="020B0604020202020204" pitchFamily="34" charset="0"/>
              <a:buChar char="•"/>
            </a:pPr>
            <a:r>
              <a:rPr lang="en-US" b="1" dirty="0"/>
              <a:t>Supervised learning</a:t>
            </a:r>
            <a:r>
              <a:rPr lang="en-US" baseline="30000" dirty="0"/>
              <a:t>3</a:t>
            </a:r>
            <a:endParaRPr lang="en-US" b="1" dirty="0"/>
          </a:p>
          <a:p>
            <a:pPr marL="742950" lvl="1" indent="-285750">
              <a:buFont typeface="Courier New" panose="02070309020205020404" pitchFamily="49" charset="0"/>
              <a:buChar char="o"/>
            </a:pPr>
            <a:r>
              <a:rPr lang="en-US" dirty="0"/>
              <a:t>This is where AI is most lucrative </a:t>
            </a:r>
          </a:p>
          <a:p>
            <a:pPr marL="285750" indent="-285750">
              <a:buFont typeface="Arial" panose="020B0604020202020204" pitchFamily="34" charset="0"/>
              <a:buChar char="•"/>
            </a:pPr>
            <a:r>
              <a:rPr lang="en-GB" b="1" dirty="0"/>
              <a:t>Reinforcement learning</a:t>
            </a:r>
          </a:p>
          <a:p>
            <a:pPr marL="742950" lvl="1" indent="-285750">
              <a:buFont typeface="Courier New" panose="02070309020205020404" pitchFamily="49" charset="0"/>
              <a:buChar char="o"/>
            </a:pPr>
            <a:r>
              <a:rPr lang="en-GB" dirty="0"/>
              <a:t>Great success has been shown in playing games</a:t>
            </a:r>
          </a:p>
        </p:txBody>
      </p:sp>
      <p:pic>
        <p:nvPicPr>
          <p:cNvPr id="5" name="Picture 2" descr="Image result for performance data graph machine learning">
            <a:extLst>
              <a:ext uri="{FF2B5EF4-FFF2-40B4-BE49-F238E27FC236}">
                <a16:creationId xmlns:a16="http://schemas.microsoft.com/office/drawing/2014/main" id="{7349DD6B-2DD7-49FA-8F3E-E1C03C6FA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2196857"/>
            <a:ext cx="4381500" cy="29124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7C30630-64DD-4887-A4C7-92522C5CBE14}"/>
              </a:ext>
            </a:extLst>
          </p:cNvPr>
          <p:cNvSpPr/>
          <p:nvPr/>
        </p:nvSpPr>
        <p:spPr>
          <a:xfrm>
            <a:off x="6877050" y="4368362"/>
            <a:ext cx="800100" cy="624534"/>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rrow: Down 2">
            <a:extLst>
              <a:ext uri="{FF2B5EF4-FFF2-40B4-BE49-F238E27FC236}">
                <a16:creationId xmlns:a16="http://schemas.microsoft.com/office/drawing/2014/main" id="{A1AA3A1C-95E3-4749-9048-9C72D6C90E4F}"/>
              </a:ext>
            </a:extLst>
          </p:cNvPr>
          <p:cNvSpPr/>
          <p:nvPr/>
        </p:nvSpPr>
        <p:spPr>
          <a:xfrm>
            <a:off x="7200900" y="3290506"/>
            <a:ext cx="476250" cy="961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B5B156A-1DBF-4AB6-854D-05C12D29EEE8}"/>
              </a:ext>
            </a:extLst>
          </p:cNvPr>
          <p:cNvSpPr/>
          <p:nvPr/>
        </p:nvSpPr>
        <p:spPr>
          <a:xfrm>
            <a:off x="838200" y="1141436"/>
            <a:ext cx="10515600" cy="369332"/>
          </a:xfrm>
          <a:prstGeom prst="rect">
            <a:avLst/>
          </a:prstGeom>
        </p:spPr>
        <p:txBody>
          <a:bodyPr wrap="square">
            <a:spAutoFit/>
          </a:bodyPr>
          <a:lstStyle/>
          <a:p>
            <a:r>
              <a:rPr lang="en-US" dirty="0"/>
              <a:t>(Rules of thumb) </a:t>
            </a:r>
            <a:r>
              <a:rPr lang="en-US" baseline="30000" dirty="0"/>
              <a:t>1</a:t>
            </a:r>
            <a:endParaRPr lang="en-GB" b="1" baseline="30000" dirty="0"/>
          </a:p>
        </p:txBody>
      </p:sp>
      <p:sp>
        <p:nvSpPr>
          <p:cNvPr id="6" name="Rectangle 5">
            <a:extLst>
              <a:ext uri="{FF2B5EF4-FFF2-40B4-BE49-F238E27FC236}">
                <a16:creationId xmlns:a16="http://schemas.microsoft.com/office/drawing/2014/main" id="{65570C66-5820-457E-8F5B-935199D01E17}"/>
              </a:ext>
            </a:extLst>
          </p:cNvPr>
          <p:cNvSpPr/>
          <p:nvPr/>
        </p:nvSpPr>
        <p:spPr>
          <a:xfrm>
            <a:off x="838199" y="6081838"/>
            <a:ext cx="11081273" cy="646331"/>
          </a:xfrm>
          <a:prstGeom prst="rect">
            <a:avLst/>
          </a:prstGeom>
        </p:spPr>
        <p:txBody>
          <a:bodyPr wrap="square">
            <a:spAutoFit/>
          </a:bodyPr>
          <a:lstStyle/>
          <a:p>
            <a:r>
              <a:rPr lang="en-US" sz="1200" dirty="0"/>
              <a:t>1: Deep Learning is currently in very active research so you can still use it for other problems but there’s no guarantee it will be better than classical methods</a:t>
            </a:r>
          </a:p>
          <a:p>
            <a:r>
              <a:rPr lang="en-US" sz="1200" dirty="0"/>
              <a:t>2: Structured data works well with both deep learning and classical methods whereas unstructured generally works better with deep learning </a:t>
            </a:r>
          </a:p>
          <a:p>
            <a:r>
              <a:rPr lang="en-US" sz="1200" dirty="0"/>
              <a:t>3: Unsupervised/Semi-supervised learning has shown success in research but not commercial as far as I know</a:t>
            </a:r>
          </a:p>
        </p:txBody>
      </p:sp>
      <p:sp>
        <p:nvSpPr>
          <p:cNvPr id="10" name="Rectangle 9">
            <a:extLst>
              <a:ext uri="{FF2B5EF4-FFF2-40B4-BE49-F238E27FC236}">
                <a16:creationId xmlns:a16="http://schemas.microsoft.com/office/drawing/2014/main" id="{11A13ED8-7EE6-4AC8-887A-5F5888D200A1}"/>
              </a:ext>
            </a:extLst>
          </p:cNvPr>
          <p:cNvSpPr/>
          <p:nvPr/>
        </p:nvSpPr>
        <p:spPr>
          <a:xfrm>
            <a:off x="838199" y="5354831"/>
            <a:ext cx="7036399" cy="369332"/>
          </a:xfrm>
          <a:prstGeom prst="rect">
            <a:avLst/>
          </a:prstGeom>
        </p:spPr>
        <p:txBody>
          <a:bodyPr wrap="square">
            <a:spAutoFit/>
          </a:bodyPr>
          <a:lstStyle/>
          <a:p>
            <a:r>
              <a:rPr lang="en-US" dirty="0"/>
              <a:t>Sometimes using classical methods can yield similar or better results </a:t>
            </a:r>
            <a:endParaRPr lang="en-GB" dirty="0"/>
          </a:p>
        </p:txBody>
      </p:sp>
    </p:spTree>
    <p:extLst>
      <p:ext uri="{BB962C8B-B14F-4D97-AF65-F5344CB8AC3E}">
        <p14:creationId xmlns:p14="http://schemas.microsoft.com/office/powerpoint/2010/main" val="25160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Are Humans Obsolete?</a:t>
            </a:r>
            <a:endParaRPr lang="en-GB" sz="3000" dirty="0">
              <a:solidFill>
                <a:schemeClr val="bg1"/>
              </a:solidFill>
            </a:endParaRPr>
          </a:p>
        </p:txBody>
      </p:sp>
      <p:pic>
        <p:nvPicPr>
          <p:cNvPr id="5" name="Online Media 4" title="CoastRunners 7">
            <a:hlinkClick r:id="" action="ppaction://media"/>
            <a:extLst>
              <a:ext uri="{FF2B5EF4-FFF2-40B4-BE49-F238E27FC236}">
                <a16:creationId xmlns:a16="http://schemas.microsoft.com/office/drawing/2014/main" id="{F45D6115-75C9-4CF9-9E26-AA82793D33C1}"/>
              </a:ext>
            </a:extLst>
          </p:cNvPr>
          <p:cNvPicPr>
            <a:picLocks noRot="1" noChangeAspect="1"/>
          </p:cNvPicPr>
          <p:nvPr>
            <a:videoFile r:link="rId1"/>
          </p:nvPr>
        </p:nvPicPr>
        <p:blipFill>
          <a:blip r:embed="rId3"/>
          <a:stretch>
            <a:fillRect/>
          </a:stretch>
        </p:blipFill>
        <p:spPr>
          <a:xfrm>
            <a:off x="3639211" y="2276837"/>
            <a:ext cx="4913578" cy="3682507"/>
          </a:xfrm>
          <a:prstGeom prst="rect">
            <a:avLst/>
          </a:prstGeom>
        </p:spPr>
      </p:pic>
      <p:sp>
        <p:nvSpPr>
          <p:cNvPr id="8" name="Rectangle 7">
            <a:extLst>
              <a:ext uri="{FF2B5EF4-FFF2-40B4-BE49-F238E27FC236}">
                <a16:creationId xmlns:a16="http://schemas.microsoft.com/office/drawing/2014/main" id="{29B91436-E357-4816-9DFE-AEA3D1DEAC01}"/>
              </a:ext>
            </a:extLst>
          </p:cNvPr>
          <p:cNvSpPr/>
          <p:nvPr/>
        </p:nvSpPr>
        <p:spPr>
          <a:xfrm>
            <a:off x="358806" y="1378349"/>
            <a:ext cx="10515600" cy="1200329"/>
          </a:xfrm>
          <a:prstGeom prst="rect">
            <a:avLst/>
          </a:prstGeom>
        </p:spPr>
        <p:txBody>
          <a:bodyPr wrap="square">
            <a:spAutoFit/>
          </a:bodyPr>
          <a:lstStyle/>
          <a:p>
            <a:pPr marL="742950" lvl="1" indent="-285750">
              <a:buFont typeface="Arial" panose="020B0604020202020204" pitchFamily="34" charset="0"/>
              <a:buChar char="•"/>
            </a:pPr>
            <a:r>
              <a:rPr lang="en-GB" dirty="0"/>
              <a:t>Certain factors in Deep Learning can sometimes lead to </a:t>
            </a:r>
            <a:r>
              <a:rPr lang="en-GB" b="1" dirty="0"/>
              <a:t>unintended consequences</a:t>
            </a:r>
            <a:r>
              <a:rPr lang="en-GB" baseline="30000" dirty="0"/>
              <a:t>1</a:t>
            </a:r>
          </a:p>
          <a:p>
            <a:pPr marL="742950" lvl="1" indent="-285750">
              <a:buFont typeface="Arial" panose="020B0604020202020204" pitchFamily="34" charset="0"/>
              <a:buChar char="•"/>
            </a:pPr>
            <a:r>
              <a:rPr lang="en-GB" dirty="0"/>
              <a:t>Humans are still necessary to ensure the safety and functionality of AI systems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9" name="Rectangle 8">
            <a:extLst>
              <a:ext uri="{FF2B5EF4-FFF2-40B4-BE49-F238E27FC236}">
                <a16:creationId xmlns:a16="http://schemas.microsoft.com/office/drawing/2014/main" id="{131912B8-75AF-4CB3-A0DD-779AC8C2774D}"/>
              </a:ext>
            </a:extLst>
          </p:cNvPr>
          <p:cNvSpPr/>
          <p:nvPr/>
        </p:nvSpPr>
        <p:spPr>
          <a:xfrm>
            <a:off x="838199" y="6081838"/>
            <a:ext cx="11081273" cy="276999"/>
          </a:xfrm>
          <a:prstGeom prst="rect">
            <a:avLst/>
          </a:prstGeom>
        </p:spPr>
        <p:txBody>
          <a:bodyPr wrap="square">
            <a:spAutoFit/>
          </a:bodyPr>
          <a:lstStyle/>
          <a:p>
            <a:r>
              <a:rPr lang="en-US" sz="1200" dirty="0"/>
              <a:t>1: </a:t>
            </a:r>
            <a:r>
              <a:rPr lang="en-GB" sz="1200" dirty="0"/>
              <a:t>MIT Deep Learning Basics: Introduction and Overview Lex </a:t>
            </a:r>
            <a:r>
              <a:rPr lang="en-GB" sz="1200" dirty="0" err="1"/>
              <a:t>Fridman</a:t>
            </a:r>
            <a:r>
              <a:rPr lang="en-GB" sz="1200" dirty="0"/>
              <a:t> </a:t>
            </a:r>
            <a:r>
              <a:rPr lang="en-GB" sz="1200" dirty="0">
                <a:hlinkClick r:id="rId4"/>
              </a:rPr>
              <a:t>https://www.youtube.com/watch?v=O5xeyoRL95U</a:t>
            </a:r>
            <a:endParaRPr lang="en-US" sz="1200" dirty="0"/>
          </a:p>
        </p:txBody>
      </p:sp>
    </p:spTree>
    <p:extLst>
      <p:ext uri="{BB962C8B-B14F-4D97-AF65-F5344CB8AC3E}">
        <p14:creationId xmlns:p14="http://schemas.microsoft.com/office/powerpoint/2010/main" val="4077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Deep Learning Intuition</a:t>
            </a:r>
            <a:endParaRPr lang="en-GB" sz="3000" dirty="0">
              <a:solidFill>
                <a:schemeClr val="bg1"/>
              </a:solidFill>
            </a:endParaRPr>
          </a:p>
        </p:txBody>
      </p:sp>
      <p:sp>
        <p:nvSpPr>
          <p:cNvPr id="9" name="Rectangle 8">
            <a:extLst>
              <a:ext uri="{FF2B5EF4-FFF2-40B4-BE49-F238E27FC236}">
                <a16:creationId xmlns:a16="http://schemas.microsoft.com/office/drawing/2014/main" id="{3102D0FE-7EBA-40D0-9108-D55CE5932B32}"/>
              </a:ext>
            </a:extLst>
          </p:cNvPr>
          <p:cNvSpPr/>
          <p:nvPr/>
        </p:nvSpPr>
        <p:spPr>
          <a:xfrm>
            <a:off x="838199" y="1397675"/>
            <a:ext cx="8190391" cy="369332"/>
          </a:xfrm>
          <a:prstGeom prst="rect">
            <a:avLst/>
          </a:prstGeom>
        </p:spPr>
        <p:txBody>
          <a:bodyPr wrap="square">
            <a:spAutoFit/>
          </a:bodyPr>
          <a:lstStyle/>
          <a:p>
            <a:pPr marL="285750" indent="-285750">
              <a:buFont typeface="Arial" panose="020B0604020202020204" pitchFamily="34" charset="0"/>
              <a:buChar char="•"/>
            </a:pPr>
            <a:r>
              <a:rPr lang="en-US" dirty="0"/>
              <a:t>Deep Learning is </a:t>
            </a:r>
            <a:r>
              <a:rPr lang="en-US" b="1" dirty="0"/>
              <a:t>Representation/Feature Learning</a:t>
            </a:r>
            <a:endParaRPr lang="en-GB" b="1" dirty="0"/>
          </a:p>
        </p:txBody>
      </p:sp>
      <p:pic>
        <p:nvPicPr>
          <p:cNvPr id="2050" name="Picture 2">
            <a:extLst>
              <a:ext uri="{FF2B5EF4-FFF2-40B4-BE49-F238E27FC236}">
                <a16:creationId xmlns:a16="http://schemas.microsoft.com/office/drawing/2014/main" id="{D33078C6-9C3F-4E05-BEF9-ACB416AC4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26" b="7171"/>
          <a:stretch/>
        </p:blipFill>
        <p:spPr bwMode="auto">
          <a:xfrm>
            <a:off x="1286613" y="3713643"/>
            <a:ext cx="9058275" cy="17844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91D1734-0593-4A04-BFBD-AAFE44F83A16}"/>
              </a:ext>
            </a:extLst>
          </p:cNvPr>
          <p:cNvSpPr/>
          <p:nvPr/>
        </p:nvSpPr>
        <p:spPr>
          <a:xfrm>
            <a:off x="3888419" y="2397802"/>
            <a:ext cx="729448" cy="80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GB" dirty="0">
              <a:solidFill>
                <a:schemeClr val="tx1"/>
              </a:solidFill>
            </a:endParaRPr>
          </a:p>
        </p:txBody>
      </p:sp>
      <p:sp>
        <p:nvSpPr>
          <p:cNvPr id="13" name="Rectangle 12">
            <a:extLst>
              <a:ext uri="{FF2B5EF4-FFF2-40B4-BE49-F238E27FC236}">
                <a16:creationId xmlns:a16="http://schemas.microsoft.com/office/drawing/2014/main" id="{EAD7ED2D-182E-42E9-85AF-0524F637DEF1}"/>
              </a:ext>
            </a:extLst>
          </p:cNvPr>
          <p:cNvSpPr/>
          <p:nvPr/>
        </p:nvSpPr>
        <p:spPr>
          <a:xfrm>
            <a:off x="6180337" y="2397802"/>
            <a:ext cx="729448" cy="80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GB" dirty="0">
              <a:solidFill>
                <a:schemeClr val="tx1"/>
              </a:solidFill>
            </a:endParaRPr>
          </a:p>
        </p:txBody>
      </p:sp>
      <p:sp>
        <p:nvSpPr>
          <p:cNvPr id="14" name="Rectangle 13">
            <a:extLst>
              <a:ext uri="{FF2B5EF4-FFF2-40B4-BE49-F238E27FC236}">
                <a16:creationId xmlns:a16="http://schemas.microsoft.com/office/drawing/2014/main" id="{3C149FD2-CF3F-4528-984B-311FE73A1DF9}"/>
              </a:ext>
            </a:extLst>
          </p:cNvPr>
          <p:cNvSpPr/>
          <p:nvPr/>
        </p:nvSpPr>
        <p:spPr>
          <a:xfrm>
            <a:off x="8247355" y="2397802"/>
            <a:ext cx="729448" cy="80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GB" dirty="0">
              <a:solidFill>
                <a:schemeClr val="tx1"/>
              </a:solidFill>
            </a:endParaRPr>
          </a:p>
        </p:txBody>
      </p:sp>
      <p:cxnSp>
        <p:nvCxnSpPr>
          <p:cNvPr id="15" name="Connector: Elbow 14">
            <a:extLst>
              <a:ext uri="{FF2B5EF4-FFF2-40B4-BE49-F238E27FC236}">
                <a16:creationId xmlns:a16="http://schemas.microsoft.com/office/drawing/2014/main" id="{05E4548A-844F-4CBA-BA66-CAC8300FFE59}"/>
              </a:ext>
            </a:extLst>
          </p:cNvPr>
          <p:cNvCxnSpPr>
            <a:cxnSpLocks/>
            <a:endCxn id="8" idx="1"/>
          </p:cNvCxnSpPr>
          <p:nvPr/>
        </p:nvCxnSpPr>
        <p:spPr>
          <a:xfrm flipV="1">
            <a:off x="2539014" y="2798407"/>
            <a:ext cx="1349405" cy="770416"/>
          </a:xfrm>
          <a:prstGeom prst="bentConnector3">
            <a:avLst>
              <a:gd name="adj1" fmla="val 658"/>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8F90C55-4016-4065-9195-6A64EF4E393D}"/>
              </a:ext>
            </a:extLst>
          </p:cNvPr>
          <p:cNvCxnSpPr>
            <a:cxnSpLocks/>
            <a:stCxn id="8" idx="3"/>
            <a:endCxn id="13" idx="1"/>
          </p:cNvCxnSpPr>
          <p:nvPr/>
        </p:nvCxnSpPr>
        <p:spPr>
          <a:xfrm>
            <a:off x="4617867" y="2798407"/>
            <a:ext cx="156247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DA80148-53DD-47A0-A1DA-B7EFB28233FC}"/>
              </a:ext>
            </a:extLst>
          </p:cNvPr>
          <p:cNvCxnSpPr>
            <a:cxnSpLocks/>
            <a:stCxn id="13" idx="3"/>
            <a:endCxn id="14" idx="1"/>
          </p:cNvCxnSpPr>
          <p:nvPr/>
        </p:nvCxnSpPr>
        <p:spPr>
          <a:xfrm>
            <a:off x="6909785" y="2798407"/>
            <a:ext cx="133757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45A8D8E-B059-48B0-BCE1-37BBC8C53D12}"/>
              </a:ext>
            </a:extLst>
          </p:cNvPr>
          <p:cNvCxnSpPr>
            <a:cxnSpLocks/>
          </p:cNvCxnSpPr>
          <p:nvPr/>
        </p:nvCxnSpPr>
        <p:spPr>
          <a:xfrm flipV="1">
            <a:off x="5264458" y="2798407"/>
            <a:ext cx="0" cy="77041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07FC227-2781-4D87-B8F6-5653201B17CB}"/>
              </a:ext>
            </a:extLst>
          </p:cNvPr>
          <p:cNvCxnSpPr>
            <a:cxnSpLocks/>
          </p:cNvCxnSpPr>
          <p:nvPr/>
        </p:nvCxnSpPr>
        <p:spPr>
          <a:xfrm flipV="1">
            <a:off x="7565254" y="2798407"/>
            <a:ext cx="0" cy="77041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113308-4E0E-47AF-85CF-3D97D722E690}"/>
              </a:ext>
            </a:extLst>
          </p:cNvPr>
          <p:cNvCxnSpPr>
            <a:cxnSpLocks/>
            <a:stCxn id="14" idx="3"/>
          </p:cNvCxnSpPr>
          <p:nvPr/>
        </p:nvCxnSpPr>
        <p:spPr>
          <a:xfrm>
            <a:off x="8976803" y="2798407"/>
            <a:ext cx="157134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1A12E35C-3945-48FF-BB9E-06B5DB30E396}"/>
              </a:ext>
            </a:extLst>
          </p:cNvPr>
          <p:cNvCxnSpPr>
            <a:cxnSpLocks/>
          </p:cNvCxnSpPr>
          <p:nvPr/>
        </p:nvCxnSpPr>
        <p:spPr>
          <a:xfrm flipV="1">
            <a:off x="9608598" y="2798407"/>
            <a:ext cx="0" cy="77041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43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Deep Learning Intuition</a:t>
            </a:r>
            <a:endParaRPr lang="en-GB" sz="3000" dirty="0">
              <a:solidFill>
                <a:schemeClr val="bg1"/>
              </a:solidFill>
            </a:endParaRPr>
          </a:p>
        </p:txBody>
      </p:sp>
      <p:sp>
        <p:nvSpPr>
          <p:cNvPr id="9" name="Rectangle 8">
            <a:extLst>
              <a:ext uri="{FF2B5EF4-FFF2-40B4-BE49-F238E27FC236}">
                <a16:creationId xmlns:a16="http://schemas.microsoft.com/office/drawing/2014/main" id="{3102D0FE-7EBA-40D0-9108-D55CE5932B32}"/>
              </a:ext>
            </a:extLst>
          </p:cNvPr>
          <p:cNvSpPr/>
          <p:nvPr/>
        </p:nvSpPr>
        <p:spPr>
          <a:xfrm>
            <a:off x="838199" y="1397675"/>
            <a:ext cx="9925051" cy="646331"/>
          </a:xfrm>
          <a:prstGeom prst="rect">
            <a:avLst/>
          </a:prstGeom>
        </p:spPr>
        <p:txBody>
          <a:bodyPr wrap="square">
            <a:spAutoFit/>
          </a:bodyPr>
          <a:lstStyle/>
          <a:p>
            <a:pPr marL="285750" indent="-285750">
              <a:buFont typeface="Arial" panose="020B0604020202020204" pitchFamily="34" charset="0"/>
              <a:buChar char="•"/>
            </a:pPr>
            <a:r>
              <a:rPr lang="en-GB" dirty="0"/>
              <a:t>We would like to learn a </a:t>
            </a:r>
            <a:r>
              <a:rPr lang="en-GB" b="1" dirty="0"/>
              <a:t>model </a:t>
            </a:r>
            <a:r>
              <a:rPr lang="en-GB" dirty="0"/>
              <a:t>or </a:t>
            </a:r>
            <a:r>
              <a:rPr lang="en-GB" b="1" dirty="0"/>
              <a:t>function </a:t>
            </a:r>
            <a:r>
              <a:rPr lang="en-GB" dirty="0"/>
              <a:t>that will give us a desired output given a specific input</a:t>
            </a:r>
          </a:p>
          <a:p>
            <a:pPr marL="285750" indent="-285750">
              <a:buFont typeface="Arial" panose="020B0604020202020204" pitchFamily="34" charset="0"/>
              <a:buChar char="•"/>
            </a:pPr>
            <a:r>
              <a:rPr lang="en-GB" dirty="0"/>
              <a:t>Usually these functions will be </a:t>
            </a:r>
            <a:r>
              <a:rPr lang="en-GB" b="1" dirty="0"/>
              <a:t>too complex</a:t>
            </a:r>
            <a:r>
              <a:rPr lang="en-GB" dirty="0"/>
              <a:t> and highly dimensional for humans to design by hand</a:t>
            </a:r>
            <a:endParaRPr lang="en-US" b="1" dirty="0"/>
          </a:p>
        </p:txBody>
      </p:sp>
      <p:pic>
        <p:nvPicPr>
          <p:cNvPr id="5" name="Picture 4" descr="Related image">
            <a:extLst>
              <a:ext uri="{FF2B5EF4-FFF2-40B4-BE49-F238E27FC236}">
                <a16:creationId xmlns:a16="http://schemas.microsoft.com/office/drawing/2014/main" id="{8280EA52-FA92-48DD-8E8D-6702EFCA07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26"/>
          <a:stretch/>
        </p:blipFill>
        <p:spPr bwMode="auto">
          <a:xfrm>
            <a:off x="838199" y="3242660"/>
            <a:ext cx="5922547" cy="225491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2d plane multiple local optima">
            <a:extLst>
              <a:ext uri="{FF2B5EF4-FFF2-40B4-BE49-F238E27FC236}">
                <a16:creationId xmlns:a16="http://schemas.microsoft.com/office/drawing/2014/main" id="{C9A0B2C5-0AC0-4847-A55B-14B3DA5A93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14" b="5494"/>
          <a:stretch/>
        </p:blipFill>
        <p:spPr bwMode="auto">
          <a:xfrm>
            <a:off x="8276024" y="2833075"/>
            <a:ext cx="3077776" cy="266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89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Deep Learning and the Human Brain</a:t>
            </a:r>
            <a:endParaRPr lang="en-GB" sz="3000" dirty="0">
              <a:solidFill>
                <a:schemeClr val="bg1"/>
              </a:solidFill>
            </a:endParaRPr>
          </a:p>
        </p:txBody>
      </p:sp>
      <p:sp>
        <p:nvSpPr>
          <p:cNvPr id="9" name="Rectangle 8">
            <a:extLst>
              <a:ext uri="{FF2B5EF4-FFF2-40B4-BE49-F238E27FC236}">
                <a16:creationId xmlns:a16="http://schemas.microsoft.com/office/drawing/2014/main" id="{3102D0FE-7EBA-40D0-9108-D55CE5932B32}"/>
              </a:ext>
            </a:extLst>
          </p:cNvPr>
          <p:cNvSpPr/>
          <p:nvPr/>
        </p:nvSpPr>
        <p:spPr>
          <a:xfrm>
            <a:off x="838199" y="1397675"/>
            <a:ext cx="9925051" cy="1157368"/>
          </a:xfrm>
          <a:prstGeom prst="rect">
            <a:avLst/>
          </a:prstGeom>
        </p:spPr>
        <p:txBody>
          <a:bodyPr wrap="square">
            <a:spAutoFit/>
          </a:bodyPr>
          <a:lstStyle/>
          <a:p>
            <a:pPr marL="285750" indent="-285750">
              <a:buFont typeface="Arial" panose="020B0604020202020204" pitchFamily="34" charset="0"/>
              <a:buChar char="•"/>
            </a:pPr>
            <a:r>
              <a:rPr lang="en-US" b="1" dirty="0"/>
              <a:t>Not</a:t>
            </a:r>
            <a:r>
              <a:rPr lang="en-US" dirty="0"/>
              <a:t> similar</a:t>
            </a:r>
          </a:p>
          <a:p>
            <a:pPr marL="285750" indent="-285750">
              <a:lnSpc>
                <a:spcPct val="150000"/>
              </a:lnSpc>
              <a:buFont typeface="Arial" panose="020B0604020202020204" pitchFamily="34" charset="0"/>
              <a:buChar char="•"/>
            </a:pPr>
            <a:r>
              <a:rPr lang="en-US" dirty="0"/>
              <a:t>Artificial Neural Networks are </a:t>
            </a:r>
            <a:r>
              <a:rPr lang="en-US" b="1" dirty="0"/>
              <a:t>vaguely inspired </a:t>
            </a:r>
            <a:r>
              <a:rPr lang="en-US" dirty="0"/>
              <a:t>by biological neural networks</a:t>
            </a:r>
          </a:p>
          <a:p>
            <a:pPr marL="285750" indent="-285750">
              <a:lnSpc>
                <a:spcPct val="150000"/>
              </a:lnSpc>
              <a:buFont typeface="Arial" panose="020B0604020202020204" pitchFamily="34" charset="0"/>
              <a:buChar char="•"/>
            </a:pPr>
            <a:r>
              <a:rPr lang="en-US" dirty="0"/>
              <a:t>A lot of effort being put in to understand how exactly our brain works </a:t>
            </a:r>
          </a:p>
        </p:txBody>
      </p:sp>
      <p:pic>
        <p:nvPicPr>
          <p:cNvPr id="1026" name="Picture 2" descr="Image result for human brain neural network">
            <a:extLst>
              <a:ext uri="{FF2B5EF4-FFF2-40B4-BE49-F238E27FC236}">
                <a16:creationId xmlns:a16="http://schemas.microsoft.com/office/drawing/2014/main" id="{B0B71382-404F-4BDE-AE4A-1DFFEAE40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376" y="4041210"/>
            <a:ext cx="2799424" cy="2099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53D6D9-2D15-4816-BE26-54B6F0860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49" y="4114681"/>
            <a:ext cx="37147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B35C26D-C7AF-4C55-8E81-1B125EE61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 y="3994045"/>
            <a:ext cx="2829465" cy="19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5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What is Artificial Intelligence?</a:t>
            </a:r>
            <a:endParaRPr lang="en-GB" sz="3000" dirty="0">
              <a:solidFill>
                <a:schemeClr val="bg1"/>
              </a:solidFill>
            </a:endParaRPr>
          </a:p>
        </p:txBody>
      </p:sp>
      <p:sp>
        <p:nvSpPr>
          <p:cNvPr id="2" name="TextBox 1">
            <a:extLst>
              <a:ext uri="{FF2B5EF4-FFF2-40B4-BE49-F238E27FC236}">
                <a16:creationId xmlns:a16="http://schemas.microsoft.com/office/drawing/2014/main" id="{DFF3CB4A-03DD-4181-8E5B-F3E5780F48E5}"/>
              </a:ext>
            </a:extLst>
          </p:cNvPr>
          <p:cNvSpPr txBox="1"/>
          <p:nvPr/>
        </p:nvSpPr>
        <p:spPr>
          <a:xfrm>
            <a:off x="838200" y="1503680"/>
            <a:ext cx="9361602" cy="369332"/>
          </a:xfrm>
          <a:prstGeom prst="rect">
            <a:avLst/>
          </a:prstGeom>
          <a:noFill/>
        </p:spPr>
        <p:txBody>
          <a:bodyPr wrap="none" rtlCol="0">
            <a:spAutoFit/>
          </a:bodyPr>
          <a:lstStyle/>
          <a:p>
            <a:r>
              <a:rPr lang="en-US" dirty="0"/>
              <a:t>Defined as: </a:t>
            </a:r>
            <a:r>
              <a:rPr lang="en-GB" i="1" dirty="0"/>
              <a:t>The study of agents that receive </a:t>
            </a:r>
            <a:r>
              <a:rPr lang="en-GB" i="1" dirty="0" err="1"/>
              <a:t>percepts</a:t>
            </a:r>
            <a:r>
              <a:rPr lang="en-GB" i="1" dirty="0"/>
              <a:t> from the environment and perform actions</a:t>
            </a:r>
            <a:r>
              <a:rPr lang="en-GB" i="1" baseline="30000" dirty="0"/>
              <a:t>1</a:t>
            </a:r>
          </a:p>
        </p:txBody>
      </p:sp>
      <p:sp>
        <p:nvSpPr>
          <p:cNvPr id="8" name="TextBox 7">
            <a:extLst>
              <a:ext uri="{FF2B5EF4-FFF2-40B4-BE49-F238E27FC236}">
                <a16:creationId xmlns:a16="http://schemas.microsoft.com/office/drawing/2014/main" id="{4273EA52-0470-4F43-AC24-73CD038AB68D}"/>
              </a:ext>
            </a:extLst>
          </p:cNvPr>
          <p:cNvSpPr txBox="1"/>
          <p:nvPr/>
        </p:nvSpPr>
        <p:spPr>
          <a:xfrm>
            <a:off x="838200" y="6415900"/>
            <a:ext cx="5698548" cy="276999"/>
          </a:xfrm>
          <a:prstGeom prst="rect">
            <a:avLst/>
          </a:prstGeom>
          <a:noFill/>
        </p:spPr>
        <p:txBody>
          <a:bodyPr wrap="none" rtlCol="0">
            <a:spAutoFit/>
          </a:bodyPr>
          <a:lstStyle/>
          <a:p>
            <a:r>
              <a:rPr lang="en-US" sz="1200" dirty="0"/>
              <a:t>1: Russell, S. and </a:t>
            </a:r>
            <a:r>
              <a:rPr lang="en-US" sz="1200" dirty="0" err="1"/>
              <a:t>Norvig</a:t>
            </a:r>
            <a:r>
              <a:rPr lang="en-US" sz="1200" dirty="0"/>
              <a:t>, P. Artificial Intelligence: A Modern Approach (3rd Edition). 2010</a:t>
            </a:r>
            <a:endParaRPr lang="en-GB" sz="1200" dirty="0"/>
          </a:p>
        </p:txBody>
      </p:sp>
      <p:sp>
        <p:nvSpPr>
          <p:cNvPr id="3" name="Rectangle 2">
            <a:extLst>
              <a:ext uri="{FF2B5EF4-FFF2-40B4-BE49-F238E27FC236}">
                <a16:creationId xmlns:a16="http://schemas.microsoft.com/office/drawing/2014/main" id="{BE812A1D-2D08-4713-9C77-AA146AE30C9E}"/>
              </a:ext>
            </a:extLst>
          </p:cNvPr>
          <p:cNvSpPr/>
          <p:nvPr/>
        </p:nvSpPr>
        <p:spPr>
          <a:xfrm>
            <a:off x="2888451" y="3297417"/>
            <a:ext cx="1701800" cy="985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endParaRPr lang="en-GB" dirty="0"/>
          </a:p>
        </p:txBody>
      </p:sp>
      <p:sp>
        <p:nvSpPr>
          <p:cNvPr id="10" name="Rectangle 9">
            <a:extLst>
              <a:ext uri="{FF2B5EF4-FFF2-40B4-BE49-F238E27FC236}">
                <a16:creationId xmlns:a16="http://schemas.microsoft.com/office/drawing/2014/main" id="{CAE99720-AD2A-4AD7-908B-45A0E3CA33B2}"/>
              </a:ext>
            </a:extLst>
          </p:cNvPr>
          <p:cNvSpPr/>
          <p:nvPr/>
        </p:nvSpPr>
        <p:spPr>
          <a:xfrm>
            <a:off x="6800051" y="3297417"/>
            <a:ext cx="1701800" cy="9855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endParaRPr lang="en-GB" dirty="0"/>
          </a:p>
        </p:txBody>
      </p:sp>
      <p:cxnSp>
        <p:nvCxnSpPr>
          <p:cNvPr id="19" name="Connector: Elbow 18">
            <a:extLst>
              <a:ext uri="{FF2B5EF4-FFF2-40B4-BE49-F238E27FC236}">
                <a16:creationId xmlns:a16="http://schemas.microsoft.com/office/drawing/2014/main" id="{57E056CC-7093-4E29-B3AB-63BAF3F5927C}"/>
              </a:ext>
            </a:extLst>
          </p:cNvPr>
          <p:cNvCxnSpPr>
            <a:stCxn id="3" idx="0"/>
            <a:endCxn id="10" idx="0"/>
          </p:cNvCxnSpPr>
          <p:nvPr/>
        </p:nvCxnSpPr>
        <p:spPr>
          <a:xfrm rot="5400000" flipH="1" flipV="1">
            <a:off x="5695151" y="1341617"/>
            <a:ext cx="12700" cy="3911600"/>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36AC6A-F0C0-431D-B751-9A77FD5C35FA}"/>
              </a:ext>
            </a:extLst>
          </p:cNvPr>
          <p:cNvSpPr txBox="1"/>
          <p:nvPr/>
        </p:nvSpPr>
        <p:spPr>
          <a:xfrm>
            <a:off x="5096624" y="2665696"/>
            <a:ext cx="999376" cy="369332"/>
          </a:xfrm>
          <a:prstGeom prst="rect">
            <a:avLst/>
          </a:prstGeom>
          <a:noFill/>
        </p:spPr>
        <p:txBody>
          <a:bodyPr wrap="none" rtlCol="0">
            <a:spAutoFit/>
          </a:bodyPr>
          <a:lstStyle/>
          <a:p>
            <a:r>
              <a:rPr lang="en-GB" dirty="0" err="1"/>
              <a:t>Percepts</a:t>
            </a:r>
            <a:endParaRPr lang="en-GB" baseline="30000" dirty="0"/>
          </a:p>
        </p:txBody>
      </p:sp>
      <p:sp>
        <p:nvSpPr>
          <p:cNvPr id="26" name="TextBox 25">
            <a:extLst>
              <a:ext uri="{FF2B5EF4-FFF2-40B4-BE49-F238E27FC236}">
                <a16:creationId xmlns:a16="http://schemas.microsoft.com/office/drawing/2014/main" id="{36F86540-8719-4D35-9DAA-6581C4DD6FFD}"/>
              </a:ext>
            </a:extLst>
          </p:cNvPr>
          <p:cNvSpPr txBox="1"/>
          <p:nvPr/>
        </p:nvSpPr>
        <p:spPr>
          <a:xfrm>
            <a:off x="5201812" y="4515220"/>
            <a:ext cx="788999" cy="369332"/>
          </a:xfrm>
          <a:prstGeom prst="rect">
            <a:avLst/>
          </a:prstGeom>
          <a:noFill/>
        </p:spPr>
        <p:txBody>
          <a:bodyPr wrap="none" rtlCol="0">
            <a:spAutoFit/>
          </a:bodyPr>
          <a:lstStyle/>
          <a:p>
            <a:r>
              <a:rPr lang="en-GB" dirty="0"/>
              <a:t>Action</a:t>
            </a:r>
            <a:endParaRPr lang="en-GB" baseline="30000" dirty="0"/>
          </a:p>
        </p:txBody>
      </p:sp>
      <p:cxnSp>
        <p:nvCxnSpPr>
          <p:cNvPr id="27" name="Connector: Elbow 26">
            <a:extLst>
              <a:ext uri="{FF2B5EF4-FFF2-40B4-BE49-F238E27FC236}">
                <a16:creationId xmlns:a16="http://schemas.microsoft.com/office/drawing/2014/main" id="{9DB520A3-3B3D-4325-8F60-2335E3C49700}"/>
              </a:ext>
            </a:extLst>
          </p:cNvPr>
          <p:cNvCxnSpPr>
            <a:stCxn id="10" idx="2"/>
            <a:endCxn id="3" idx="2"/>
          </p:cNvCxnSpPr>
          <p:nvPr/>
        </p:nvCxnSpPr>
        <p:spPr>
          <a:xfrm rot="5400000">
            <a:off x="5695151" y="2327137"/>
            <a:ext cx="12700" cy="3911600"/>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63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Types of Learning</a:t>
            </a:r>
            <a:endParaRPr lang="en-GB" sz="3000" dirty="0">
              <a:solidFill>
                <a:schemeClr val="bg1"/>
              </a:solidFill>
            </a:endParaRPr>
          </a:p>
        </p:txBody>
      </p:sp>
      <p:sp>
        <p:nvSpPr>
          <p:cNvPr id="21" name="Rectangle 20">
            <a:extLst>
              <a:ext uri="{FF2B5EF4-FFF2-40B4-BE49-F238E27FC236}">
                <a16:creationId xmlns:a16="http://schemas.microsoft.com/office/drawing/2014/main" id="{6D2195B1-6BDC-46C0-B2AF-60C2C6C4213D}"/>
              </a:ext>
            </a:extLst>
          </p:cNvPr>
          <p:cNvSpPr/>
          <p:nvPr/>
        </p:nvSpPr>
        <p:spPr>
          <a:xfrm>
            <a:off x="838200" y="1997839"/>
            <a:ext cx="10515600" cy="3693319"/>
          </a:xfrm>
          <a:prstGeom prst="rect">
            <a:avLst/>
          </a:prstGeom>
        </p:spPr>
        <p:txBody>
          <a:bodyPr wrap="square">
            <a:spAutoFit/>
          </a:bodyPr>
          <a:lstStyle/>
          <a:p>
            <a:pPr marL="285750" indent="-285750">
              <a:buFont typeface="Arial" panose="020B0604020202020204" pitchFamily="34" charset="0"/>
              <a:buChar char="•"/>
            </a:pPr>
            <a:r>
              <a:rPr lang="en-GB" b="1" dirty="0"/>
              <a:t>Supervised Learning</a:t>
            </a:r>
          </a:p>
          <a:p>
            <a:pPr marL="742950" lvl="1" indent="-285750">
              <a:buFont typeface="Arial" panose="020B0604020202020204" pitchFamily="34" charset="0"/>
              <a:buChar char="•"/>
            </a:pPr>
            <a:r>
              <a:rPr lang="en-GB" dirty="0"/>
              <a:t>Learn from labelled data (input and target)</a:t>
            </a:r>
          </a:p>
          <a:p>
            <a:pPr marL="742950" lvl="1" indent="-285750">
              <a:buFont typeface="Arial" panose="020B0604020202020204" pitchFamily="34" charset="0"/>
              <a:buChar char="•"/>
            </a:pPr>
            <a:r>
              <a:rPr lang="en-GB" dirty="0"/>
              <a:t>e.g. map English sentences to corresponding sentences in Mandarin</a:t>
            </a:r>
          </a:p>
          <a:p>
            <a:pPr marL="285750" indent="-285750">
              <a:buFont typeface="Arial" panose="020B0604020202020204" pitchFamily="34" charset="0"/>
              <a:buChar char="•"/>
            </a:pPr>
            <a:r>
              <a:rPr lang="en-GB" b="1" dirty="0"/>
              <a:t>Unsupervised Learning</a:t>
            </a:r>
          </a:p>
          <a:p>
            <a:pPr marL="742950" lvl="1" indent="-285750">
              <a:buFont typeface="Arial" panose="020B0604020202020204" pitchFamily="34" charset="0"/>
              <a:buChar char="•"/>
            </a:pPr>
            <a:r>
              <a:rPr lang="en-GB" dirty="0"/>
              <a:t>Learn from unlabelled data</a:t>
            </a:r>
          </a:p>
          <a:p>
            <a:pPr marL="742950" lvl="1" indent="-285750">
              <a:buFont typeface="Arial" panose="020B0604020202020204" pitchFamily="34" charset="0"/>
              <a:buChar char="•"/>
            </a:pPr>
            <a:r>
              <a:rPr lang="en-GB" dirty="0"/>
              <a:t>e.g. learning important features in data without labels</a:t>
            </a:r>
          </a:p>
          <a:p>
            <a:pPr marL="285750" indent="-285750">
              <a:buFont typeface="Arial" panose="020B0604020202020204" pitchFamily="34" charset="0"/>
              <a:buChar char="•"/>
            </a:pPr>
            <a:r>
              <a:rPr lang="en-GB" b="1" dirty="0"/>
              <a:t>Self-supervised Learning</a:t>
            </a:r>
          </a:p>
          <a:p>
            <a:pPr marL="742950" lvl="1" indent="-285750">
              <a:buFont typeface="Arial" panose="020B0604020202020204" pitchFamily="34" charset="0"/>
              <a:buChar char="•"/>
            </a:pPr>
            <a:r>
              <a:rPr lang="en-GB" dirty="0"/>
              <a:t>Learn from data labelled by extracting information from the input data</a:t>
            </a:r>
          </a:p>
          <a:p>
            <a:pPr marL="742950" lvl="1" indent="-285750">
              <a:buFont typeface="Arial" panose="020B0604020202020204" pitchFamily="34" charset="0"/>
              <a:buChar char="•"/>
            </a:pPr>
            <a:r>
              <a:rPr lang="en-GB" dirty="0"/>
              <a:t>e.g. predict future frames in videos</a:t>
            </a:r>
          </a:p>
          <a:p>
            <a:pPr marL="285750" indent="-285750">
              <a:buFont typeface="Arial" panose="020B0604020202020204" pitchFamily="34" charset="0"/>
              <a:buChar char="•"/>
            </a:pPr>
            <a:r>
              <a:rPr lang="en-GB" b="1" dirty="0"/>
              <a:t>Reinforcement Learning</a:t>
            </a:r>
          </a:p>
          <a:p>
            <a:pPr marL="742950" lvl="1" indent="-285750">
              <a:buFont typeface="Arial" panose="020B0604020202020204" pitchFamily="34" charset="0"/>
              <a:buChar char="•"/>
            </a:pPr>
            <a:r>
              <a:rPr lang="en-GB" dirty="0"/>
              <a:t>Learn the optimal decision given the current environment</a:t>
            </a:r>
          </a:p>
          <a:p>
            <a:pPr marL="742950" lvl="1" indent="-285750">
              <a:buFont typeface="Arial" panose="020B0604020202020204" pitchFamily="34" charset="0"/>
              <a:buChar char="•"/>
            </a:pPr>
            <a:r>
              <a:rPr lang="en-GB" dirty="0"/>
              <a:t>e.g. playing chess, driving a car </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3166181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Types of Learning</a:t>
            </a:r>
            <a:endParaRPr lang="en-GB" sz="3000" dirty="0">
              <a:solidFill>
                <a:schemeClr val="bg1"/>
              </a:solidFill>
            </a:endParaRPr>
          </a:p>
        </p:txBody>
      </p:sp>
      <p:pic>
        <p:nvPicPr>
          <p:cNvPr id="2" name="Picture 1">
            <a:extLst>
              <a:ext uri="{FF2B5EF4-FFF2-40B4-BE49-F238E27FC236}">
                <a16:creationId xmlns:a16="http://schemas.microsoft.com/office/drawing/2014/main" id="{BCB98E26-DE3E-4DFA-A37F-23BC40B72D87}"/>
              </a:ext>
            </a:extLst>
          </p:cNvPr>
          <p:cNvPicPr>
            <a:picLocks noChangeAspect="1"/>
          </p:cNvPicPr>
          <p:nvPr/>
        </p:nvPicPr>
        <p:blipFill rotWithShape="1">
          <a:blip r:embed="rId2"/>
          <a:srcRect t="7616"/>
          <a:stretch/>
        </p:blipFill>
        <p:spPr>
          <a:xfrm>
            <a:off x="3050381" y="1728143"/>
            <a:ext cx="6091238" cy="3944718"/>
          </a:xfrm>
          <a:prstGeom prst="rect">
            <a:avLst/>
          </a:prstGeom>
        </p:spPr>
      </p:pic>
      <p:sp>
        <p:nvSpPr>
          <p:cNvPr id="6" name="Rectangle 5">
            <a:extLst>
              <a:ext uri="{FF2B5EF4-FFF2-40B4-BE49-F238E27FC236}">
                <a16:creationId xmlns:a16="http://schemas.microsoft.com/office/drawing/2014/main" id="{F69A7893-AE5B-4C5E-AC3E-C9987EC6651A}"/>
              </a:ext>
            </a:extLst>
          </p:cNvPr>
          <p:cNvSpPr/>
          <p:nvPr/>
        </p:nvSpPr>
        <p:spPr>
          <a:xfrm>
            <a:off x="730694" y="6319075"/>
            <a:ext cx="10730612" cy="276999"/>
          </a:xfrm>
          <a:prstGeom prst="rect">
            <a:avLst/>
          </a:prstGeom>
        </p:spPr>
        <p:txBody>
          <a:bodyPr wrap="square">
            <a:spAutoFit/>
          </a:bodyPr>
          <a:lstStyle/>
          <a:p>
            <a:r>
              <a:rPr lang="en-US" sz="1200" dirty="0"/>
              <a:t>1: </a:t>
            </a:r>
            <a:r>
              <a:rPr lang="en-GB" sz="1200" dirty="0"/>
              <a:t>MIT Deep Learning Basics: Introduction and Overview Lex </a:t>
            </a:r>
            <a:r>
              <a:rPr lang="en-GB" sz="1200" dirty="0" err="1"/>
              <a:t>Fridman</a:t>
            </a:r>
            <a:r>
              <a:rPr lang="en-GB" sz="1200" dirty="0"/>
              <a:t> </a:t>
            </a:r>
            <a:r>
              <a:rPr lang="en-GB" sz="1200" dirty="0">
                <a:hlinkClick r:id="rId3"/>
              </a:rPr>
              <a:t>https://www.youtube.com/watch?v=O5xeyoRL95U</a:t>
            </a:r>
            <a:endParaRPr lang="en-GB" dirty="0"/>
          </a:p>
        </p:txBody>
      </p:sp>
    </p:spTree>
    <p:extLst>
      <p:ext uri="{BB962C8B-B14F-4D97-AF65-F5344CB8AC3E}">
        <p14:creationId xmlns:p14="http://schemas.microsoft.com/office/powerpoint/2010/main" val="69780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Reinforcement Learning</a:t>
            </a:r>
            <a:endParaRPr lang="en-GB" sz="3000" dirty="0">
              <a:solidFill>
                <a:schemeClr val="bg1"/>
              </a:solidFill>
            </a:endParaRPr>
          </a:p>
        </p:txBody>
      </p:sp>
      <p:pic>
        <p:nvPicPr>
          <p:cNvPr id="2" name="DASH_360">
            <a:hlinkClick r:id="" action="ppaction://media"/>
            <a:extLst>
              <a:ext uri="{FF2B5EF4-FFF2-40B4-BE49-F238E27FC236}">
                <a16:creationId xmlns:a16="http://schemas.microsoft.com/office/drawing/2014/main" id="{E3CB71E2-1A48-4F36-8EE4-3DCEBE9915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54247" y="1424874"/>
            <a:ext cx="2483505" cy="4470308"/>
          </a:xfrm>
          <a:prstGeom prst="rect">
            <a:avLst/>
          </a:prstGeom>
        </p:spPr>
      </p:pic>
    </p:spTree>
    <p:extLst>
      <p:ext uri="{BB962C8B-B14F-4D97-AF65-F5344CB8AC3E}">
        <p14:creationId xmlns:p14="http://schemas.microsoft.com/office/powerpoint/2010/main" val="34784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Learning Tasks: Regression vs Classification</a:t>
            </a:r>
            <a:endParaRPr lang="en-GB" sz="3000" dirty="0">
              <a:solidFill>
                <a:schemeClr val="bg1"/>
              </a:solidFill>
            </a:endParaRPr>
          </a:p>
        </p:txBody>
      </p:sp>
      <p:pic>
        <p:nvPicPr>
          <p:cNvPr id="1026" name="Picture 2" descr="Image result for regression vs classification">
            <a:extLst>
              <a:ext uri="{FF2B5EF4-FFF2-40B4-BE49-F238E27FC236}">
                <a16:creationId xmlns:a16="http://schemas.microsoft.com/office/drawing/2014/main" id="{245A71AF-E349-42F8-8BE0-2453C14EC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628" y="1700721"/>
            <a:ext cx="5452744" cy="439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Deep Learning Frameworks</a:t>
            </a:r>
            <a:endParaRPr lang="en-GB" sz="3000" dirty="0">
              <a:solidFill>
                <a:schemeClr val="bg1"/>
              </a:solidFill>
            </a:endParaRPr>
          </a:p>
        </p:txBody>
      </p:sp>
      <p:pic>
        <p:nvPicPr>
          <p:cNvPr id="10242" name="Picture 2" descr="Image result for pytorch">
            <a:extLst>
              <a:ext uri="{FF2B5EF4-FFF2-40B4-BE49-F238E27FC236}">
                <a16:creationId xmlns:a16="http://schemas.microsoft.com/office/drawing/2014/main" id="{A1D2DB93-F4C4-48E4-B9BA-6325329BF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085" y="4083685"/>
            <a:ext cx="31813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tensorflow">
            <a:extLst>
              <a:ext uri="{FF2B5EF4-FFF2-40B4-BE49-F238E27FC236}">
                <a16:creationId xmlns:a16="http://schemas.microsoft.com/office/drawing/2014/main" id="{9346B2CF-EA35-4FEB-8551-00B18B61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585" y="1576324"/>
            <a:ext cx="3308350" cy="185267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71668A7-2424-4D29-ABDF-1714FAB57BEE}"/>
              </a:ext>
            </a:extLst>
          </p:cNvPr>
          <p:cNvSpPr/>
          <p:nvPr/>
        </p:nvSpPr>
        <p:spPr>
          <a:xfrm>
            <a:off x="838200" y="1997839"/>
            <a:ext cx="10515600" cy="3693319"/>
          </a:xfrm>
          <a:prstGeom prst="rect">
            <a:avLst/>
          </a:prstGeom>
        </p:spPr>
        <p:txBody>
          <a:bodyPr wrap="square">
            <a:spAutoFit/>
          </a:bodyPr>
          <a:lstStyle/>
          <a:p>
            <a:pPr marL="285750" indent="-285750">
              <a:buFont typeface="Arial" panose="020B0604020202020204" pitchFamily="34" charset="0"/>
              <a:buChar char="•"/>
            </a:pPr>
            <a:r>
              <a:rPr lang="en-GB" b="1" dirty="0"/>
              <a:t>TensorFlow</a:t>
            </a:r>
          </a:p>
          <a:p>
            <a:pPr marL="742950" lvl="1" indent="-285750">
              <a:buFont typeface="Arial" panose="020B0604020202020204" pitchFamily="34" charset="0"/>
              <a:buChar char="•"/>
            </a:pPr>
            <a:r>
              <a:rPr lang="en-GB" dirty="0"/>
              <a:t>Developed by Google</a:t>
            </a:r>
          </a:p>
          <a:p>
            <a:pPr marL="742950" lvl="1" indent="-285750">
              <a:buFont typeface="Arial" panose="020B0604020202020204" pitchFamily="34" charset="0"/>
              <a:buChar char="•"/>
            </a:pPr>
            <a:r>
              <a:rPr lang="en-GB" dirty="0"/>
              <a:t>Dominant in industry</a:t>
            </a:r>
            <a:r>
              <a:rPr lang="en-GB" i="1" baseline="30000" dirty="0"/>
              <a:t>1</a:t>
            </a:r>
          </a:p>
          <a:p>
            <a:pPr marL="285750" indent="-285750">
              <a:buFont typeface="Arial" panose="020B0604020202020204" pitchFamily="34" charset="0"/>
              <a:buChar char="•"/>
            </a:pPr>
            <a:r>
              <a:rPr lang="en-GB" b="1" dirty="0" err="1"/>
              <a:t>PyTorch</a:t>
            </a:r>
            <a:endParaRPr lang="en-GB" b="1" dirty="0"/>
          </a:p>
          <a:p>
            <a:pPr marL="742950" lvl="1" indent="-285750">
              <a:buFont typeface="Arial" panose="020B0604020202020204" pitchFamily="34" charset="0"/>
              <a:buChar char="•"/>
            </a:pPr>
            <a:r>
              <a:rPr lang="en-GB" dirty="0"/>
              <a:t>Developed by Facebook</a:t>
            </a:r>
          </a:p>
          <a:p>
            <a:pPr marL="742950" lvl="1" indent="-285750">
              <a:buFont typeface="Arial" panose="020B0604020202020204" pitchFamily="34" charset="0"/>
              <a:buChar char="•"/>
            </a:pPr>
            <a:r>
              <a:rPr lang="en-GB" dirty="0"/>
              <a:t>Dominant in research</a:t>
            </a:r>
            <a:r>
              <a:rPr lang="en-GB" i="1" baseline="30000" dirty="0"/>
              <a:t>1</a:t>
            </a:r>
          </a:p>
          <a:p>
            <a:pPr marL="285750" indent="-285750">
              <a:buFont typeface="Arial" panose="020B0604020202020204" pitchFamily="34" charset="0"/>
              <a:buChar char="•"/>
            </a:pPr>
            <a:r>
              <a:rPr lang="en-GB" b="1" dirty="0"/>
              <a:t>Both</a:t>
            </a:r>
          </a:p>
          <a:p>
            <a:pPr marL="742950" lvl="1" indent="-285750">
              <a:buFont typeface="Arial" panose="020B0604020202020204" pitchFamily="34" charset="0"/>
              <a:buChar char="•"/>
            </a:pPr>
            <a:r>
              <a:rPr lang="en-GB" dirty="0"/>
              <a:t>Primarily used with Python</a:t>
            </a:r>
            <a:endParaRPr lang="en-GB" b="1" dirty="0"/>
          </a:p>
          <a:p>
            <a:pPr marL="742950" lvl="1" indent="-285750">
              <a:buFont typeface="Arial" panose="020B0604020202020204" pitchFamily="34" charset="0"/>
              <a:buChar char="•"/>
            </a:pPr>
            <a:r>
              <a:rPr lang="en-GB" dirty="0"/>
              <a:t>Active development</a:t>
            </a:r>
          </a:p>
          <a:p>
            <a:pPr marL="742950" lvl="1" indent="-285750">
              <a:buFont typeface="Arial" panose="020B0604020202020204" pitchFamily="34" charset="0"/>
              <a:buChar char="•"/>
            </a:pPr>
            <a:r>
              <a:rPr lang="en-GB" dirty="0"/>
              <a:t>Free and open source</a:t>
            </a:r>
          </a:p>
          <a:p>
            <a:pPr marL="742950" lvl="1" indent="-285750">
              <a:buFont typeface="Arial" panose="020B0604020202020204" pitchFamily="34" charset="0"/>
              <a:buChar char="•"/>
            </a:pPr>
            <a:r>
              <a:rPr lang="en-GB" dirty="0"/>
              <a:t>Flexible libraries</a:t>
            </a:r>
          </a:p>
          <a:p>
            <a:pPr marL="742950" lvl="1" indent="-285750">
              <a:buFont typeface="Arial" panose="020B0604020202020204" pitchFamily="34" charset="0"/>
              <a:buChar char="•"/>
            </a:pPr>
            <a:r>
              <a:rPr lang="en-GB" dirty="0"/>
              <a:t>Transferable skills</a:t>
            </a:r>
          </a:p>
          <a:p>
            <a:pPr marL="742950" lvl="1"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CBC20D45-4834-417E-ABEB-1D348F1DD1B1}"/>
              </a:ext>
            </a:extLst>
          </p:cNvPr>
          <p:cNvSpPr txBox="1"/>
          <p:nvPr/>
        </p:nvSpPr>
        <p:spPr>
          <a:xfrm>
            <a:off x="838200" y="6330314"/>
            <a:ext cx="7576754" cy="276999"/>
          </a:xfrm>
          <a:prstGeom prst="rect">
            <a:avLst/>
          </a:prstGeom>
          <a:noFill/>
        </p:spPr>
        <p:txBody>
          <a:bodyPr wrap="none" rtlCol="0">
            <a:spAutoFit/>
          </a:bodyPr>
          <a:lstStyle/>
          <a:p>
            <a:r>
              <a:rPr lang="en-US" sz="1200" dirty="0"/>
              <a:t>1: </a:t>
            </a:r>
            <a:r>
              <a:rPr lang="en-GB" sz="1200" dirty="0">
                <a:hlinkClick r:id="rId4"/>
              </a:rPr>
              <a:t>https://thegradient.pub/state-of-ml-frameworks-2019-pytorch-dominates-research-tensorflow-dominates-industry/</a:t>
            </a:r>
            <a:endParaRPr lang="en-GB" sz="1200" dirty="0"/>
          </a:p>
        </p:txBody>
      </p:sp>
    </p:spTree>
    <p:extLst>
      <p:ext uri="{BB962C8B-B14F-4D97-AF65-F5344CB8AC3E}">
        <p14:creationId xmlns:p14="http://schemas.microsoft.com/office/powerpoint/2010/main" val="284866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Deep Learning Steps: Supervised Learning</a:t>
            </a:r>
            <a:endParaRPr lang="en-GB" sz="3000" dirty="0">
              <a:solidFill>
                <a:schemeClr val="bg1"/>
              </a:solidFill>
            </a:endParaRPr>
          </a:p>
        </p:txBody>
      </p:sp>
      <p:sp>
        <p:nvSpPr>
          <p:cNvPr id="2" name="Rectangle 1">
            <a:extLst>
              <a:ext uri="{FF2B5EF4-FFF2-40B4-BE49-F238E27FC236}">
                <a16:creationId xmlns:a16="http://schemas.microsoft.com/office/drawing/2014/main" id="{39EB6EFC-EA8A-4199-92BA-600D2136C2FD}"/>
              </a:ext>
            </a:extLst>
          </p:cNvPr>
          <p:cNvSpPr/>
          <p:nvPr/>
        </p:nvSpPr>
        <p:spPr>
          <a:xfrm>
            <a:off x="945988" y="2543648"/>
            <a:ext cx="1869440" cy="112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endParaRPr lang="en-GB" dirty="0"/>
          </a:p>
        </p:txBody>
      </p:sp>
      <p:sp>
        <p:nvSpPr>
          <p:cNvPr id="10" name="Rectangle 9">
            <a:extLst>
              <a:ext uri="{FF2B5EF4-FFF2-40B4-BE49-F238E27FC236}">
                <a16:creationId xmlns:a16="http://schemas.microsoft.com/office/drawing/2014/main" id="{CB5685F5-EDC9-4901-84A3-A7ACB72770C1}"/>
              </a:ext>
            </a:extLst>
          </p:cNvPr>
          <p:cNvSpPr/>
          <p:nvPr/>
        </p:nvSpPr>
        <p:spPr>
          <a:xfrm>
            <a:off x="3749040" y="2543648"/>
            <a:ext cx="2255520" cy="112919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endParaRPr lang="en-GB" dirty="0"/>
          </a:p>
        </p:txBody>
      </p:sp>
      <p:sp>
        <p:nvSpPr>
          <p:cNvPr id="11" name="Rectangle 10">
            <a:extLst>
              <a:ext uri="{FF2B5EF4-FFF2-40B4-BE49-F238E27FC236}">
                <a16:creationId xmlns:a16="http://schemas.microsoft.com/office/drawing/2014/main" id="{A62F1040-D9A7-4899-A9A9-DD97DD6E7799}"/>
              </a:ext>
            </a:extLst>
          </p:cNvPr>
          <p:cNvSpPr/>
          <p:nvPr/>
        </p:nvSpPr>
        <p:spPr>
          <a:xfrm>
            <a:off x="6755846" y="2543648"/>
            <a:ext cx="1869440" cy="11291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a:t>
            </a:r>
            <a:endParaRPr lang="en-GB" dirty="0"/>
          </a:p>
        </p:txBody>
      </p:sp>
      <p:cxnSp>
        <p:nvCxnSpPr>
          <p:cNvPr id="5" name="Straight Arrow Connector 4">
            <a:extLst>
              <a:ext uri="{FF2B5EF4-FFF2-40B4-BE49-F238E27FC236}">
                <a16:creationId xmlns:a16="http://schemas.microsoft.com/office/drawing/2014/main" id="{D348B723-EB7C-4617-9F17-7C759C669433}"/>
              </a:ext>
            </a:extLst>
          </p:cNvPr>
          <p:cNvCxnSpPr>
            <a:cxnSpLocks/>
            <a:stCxn id="2" idx="3"/>
            <a:endCxn id="10" idx="1"/>
          </p:cNvCxnSpPr>
          <p:nvPr/>
        </p:nvCxnSpPr>
        <p:spPr>
          <a:xfrm>
            <a:off x="2815428" y="3108244"/>
            <a:ext cx="9336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2C5A8E-0A3F-415D-ADF0-AF9F8B1E3711}"/>
              </a:ext>
            </a:extLst>
          </p:cNvPr>
          <p:cNvCxnSpPr>
            <a:cxnSpLocks/>
            <a:stCxn id="10" idx="3"/>
            <a:endCxn id="11" idx="1"/>
          </p:cNvCxnSpPr>
          <p:nvPr/>
        </p:nvCxnSpPr>
        <p:spPr>
          <a:xfrm>
            <a:off x="6004560" y="3108244"/>
            <a:ext cx="751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7612A8-FFC1-47B8-8862-58A16B173BB6}"/>
              </a:ext>
            </a:extLst>
          </p:cNvPr>
          <p:cNvSpPr/>
          <p:nvPr/>
        </p:nvSpPr>
        <p:spPr>
          <a:xfrm>
            <a:off x="3749040" y="1293033"/>
            <a:ext cx="1317266" cy="369332"/>
          </a:xfrm>
          <a:prstGeom prst="rect">
            <a:avLst/>
          </a:prstGeom>
        </p:spPr>
        <p:txBody>
          <a:bodyPr wrap="square">
            <a:spAutoFit/>
          </a:bodyPr>
          <a:lstStyle/>
          <a:p>
            <a:pPr lvl="1"/>
            <a:r>
              <a:rPr lang="en-US" b="1" dirty="0"/>
              <a:t>Iterate</a:t>
            </a:r>
            <a:endParaRPr lang="en-GB" b="1" dirty="0"/>
          </a:p>
        </p:txBody>
      </p:sp>
      <p:sp>
        <p:nvSpPr>
          <p:cNvPr id="18" name="Rectangle 17">
            <a:extLst>
              <a:ext uri="{FF2B5EF4-FFF2-40B4-BE49-F238E27FC236}">
                <a16:creationId xmlns:a16="http://schemas.microsoft.com/office/drawing/2014/main" id="{403AAE37-7A33-4DC4-888A-BE1F069812BB}"/>
              </a:ext>
            </a:extLst>
          </p:cNvPr>
          <p:cNvSpPr/>
          <p:nvPr/>
        </p:nvSpPr>
        <p:spPr>
          <a:xfrm>
            <a:off x="2905206" y="3748671"/>
            <a:ext cx="3784600" cy="1477328"/>
          </a:xfrm>
          <a:prstGeom prst="rect">
            <a:avLst/>
          </a:prstGeom>
        </p:spPr>
        <p:txBody>
          <a:bodyPr wrap="square">
            <a:spAutoFit/>
          </a:bodyPr>
          <a:lstStyle/>
          <a:p>
            <a:pPr marL="742950" lvl="1" indent="-285750">
              <a:buFont typeface="Arial" panose="020B0604020202020204" pitchFamily="34" charset="0"/>
              <a:buChar char="•"/>
            </a:pPr>
            <a:r>
              <a:rPr lang="en-US" b="1" dirty="0"/>
              <a:t>Implementation</a:t>
            </a:r>
          </a:p>
          <a:p>
            <a:pPr marL="1200150" lvl="2" indent="-285750">
              <a:buFont typeface="Arial" panose="020B0604020202020204" pitchFamily="34" charset="0"/>
              <a:buChar char="•"/>
            </a:pPr>
            <a:r>
              <a:rPr lang="en-US" dirty="0"/>
              <a:t>Network architecture</a:t>
            </a:r>
          </a:p>
          <a:p>
            <a:pPr marL="1200150" lvl="2" indent="-285750">
              <a:buFont typeface="Arial" panose="020B0604020202020204" pitchFamily="34" charset="0"/>
              <a:buChar char="•"/>
            </a:pPr>
            <a:r>
              <a:rPr lang="en-US" dirty="0"/>
              <a:t>Loss function</a:t>
            </a:r>
          </a:p>
          <a:p>
            <a:pPr marL="1200150" lvl="2" indent="-285750">
              <a:buFont typeface="Arial" panose="020B0604020202020204" pitchFamily="34" charset="0"/>
              <a:buChar char="•"/>
            </a:pPr>
            <a:r>
              <a:rPr lang="en-US" dirty="0"/>
              <a:t>Optimizer</a:t>
            </a:r>
          </a:p>
          <a:p>
            <a:pPr marL="742950" lvl="1" indent="-285750">
              <a:buFont typeface="Arial" panose="020B0604020202020204" pitchFamily="34" charset="0"/>
              <a:buChar char="•"/>
            </a:pPr>
            <a:r>
              <a:rPr lang="en-GB" b="1" dirty="0"/>
              <a:t>Hyperparameter tuning</a:t>
            </a:r>
          </a:p>
        </p:txBody>
      </p:sp>
      <p:sp>
        <p:nvSpPr>
          <p:cNvPr id="26" name="Rectangle 25">
            <a:extLst>
              <a:ext uri="{FF2B5EF4-FFF2-40B4-BE49-F238E27FC236}">
                <a16:creationId xmlns:a16="http://schemas.microsoft.com/office/drawing/2014/main" id="{9E769002-1205-4E74-81C1-22C15B9EC791}"/>
              </a:ext>
            </a:extLst>
          </p:cNvPr>
          <p:cNvSpPr/>
          <p:nvPr/>
        </p:nvSpPr>
        <p:spPr>
          <a:xfrm>
            <a:off x="6380203" y="3713101"/>
            <a:ext cx="3784600" cy="1200329"/>
          </a:xfrm>
          <a:prstGeom prst="rect">
            <a:avLst/>
          </a:prstGeom>
        </p:spPr>
        <p:txBody>
          <a:bodyPr wrap="square">
            <a:spAutoFit/>
          </a:bodyPr>
          <a:lstStyle/>
          <a:p>
            <a:pPr marL="742950" lvl="1" indent="-285750">
              <a:buFont typeface="Arial" panose="020B0604020202020204" pitchFamily="34" charset="0"/>
              <a:buChar char="•"/>
            </a:pPr>
            <a:r>
              <a:rPr lang="en-US" b="1" dirty="0"/>
              <a:t>Quantitative</a:t>
            </a:r>
          </a:p>
          <a:p>
            <a:pPr marL="1200150" lvl="2" indent="-285750">
              <a:buFont typeface="Arial" panose="020B0604020202020204" pitchFamily="34" charset="0"/>
              <a:buChar char="•"/>
            </a:pPr>
            <a:r>
              <a:rPr lang="en-US" dirty="0"/>
              <a:t>Accuracy</a:t>
            </a:r>
          </a:p>
          <a:p>
            <a:pPr marL="1200150" lvl="2" indent="-285750">
              <a:buFont typeface="Arial" panose="020B0604020202020204" pitchFamily="34" charset="0"/>
              <a:buChar char="•"/>
            </a:pPr>
            <a:r>
              <a:rPr lang="en-US" dirty="0"/>
              <a:t>Loss</a:t>
            </a:r>
          </a:p>
          <a:p>
            <a:pPr marL="742950" lvl="1" indent="-285750">
              <a:buFont typeface="Arial" panose="020B0604020202020204" pitchFamily="34" charset="0"/>
              <a:buChar char="•"/>
            </a:pPr>
            <a:r>
              <a:rPr lang="en-US" b="1" dirty="0"/>
              <a:t>Qualitative</a:t>
            </a:r>
          </a:p>
        </p:txBody>
      </p:sp>
      <p:cxnSp>
        <p:nvCxnSpPr>
          <p:cNvPr id="27" name="Straight Arrow Connector 26">
            <a:extLst>
              <a:ext uri="{FF2B5EF4-FFF2-40B4-BE49-F238E27FC236}">
                <a16:creationId xmlns:a16="http://schemas.microsoft.com/office/drawing/2014/main" id="{F5C0854C-0857-4288-A8CF-DBE27FDC98F5}"/>
              </a:ext>
            </a:extLst>
          </p:cNvPr>
          <p:cNvCxnSpPr>
            <a:cxnSpLocks/>
            <a:stCxn id="11" idx="3"/>
            <a:endCxn id="31" idx="1"/>
          </p:cNvCxnSpPr>
          <p:nvPr/>
        </p:nvCxnSpPr>
        <p:spPr>
          <a:xfrm>
            <a:off x="8625286" y="3108244"/>
            <a:ext cx="751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0B017AD-3578-41CE-9B0E-D061E61E8FEA}"/>
              </a:ext>
            </a:extLst>
          </p:cNvPr>
          <p:cNvSpPr/>
          <p:nvPr/>
        </p:nvSpPr>
        <p:spPr>
          <a:xfrm>
            <a:off x="9376572" y="2543648"/>
            <a:ext cx="1869440" cy="112919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endParaRPr lang="en-GB" dirty="0"/>
          </a:p>
        </p:txBody>
      </p:sp>
      <p:sp>
        <p:nvSpPr>
          <p:cNvPr id="37" name="Rectangle 36">
            <a:extLst>
              <a:ext uri="{FF2B5EF4-FFF2-40B4-BE49-F238E27FC236}">
                <a16:creationId xmlns:a16="http://schemas.microsoft.com/office/drawing/2014/main" id="{A422E872-BAC7-4F74-A3CF-FC08A8931466}"/>
              </a:ext>
            </a:extLst>
          </p:cNvPr>
          <p:cNvSpPr/>
          <p:nvPr/>
        </p:nvSpPr>
        <p:spPr>
          <a:xfrm>
            <a:off x="9000929" y="3713101"/>
            <a:ext cx="3784600" cy="923330"/>
          </a:xfrm>
          <a:prstGeom prst="rect">
            <a:avLst/>
          </a:prstGeom>
        </p:spPr>
        <p:txBody>
          <a:bodyPr wrap="square">
            <a:spAutoFit/>
          </a:bodyPr>
          <a:lstStyle/>
          <a:p>
            <a:pPr marL="742950" lvl="1" indent="-285750">
              <a:buFont typeface="Arial" panose="020B0604020202020204" pitchFamily="34" charset="0"/>
              <a:buChar char="•"/>
            </a:pPr>
            <a:r>
              <a:rPr lang="en-US" b="1" dirty="0"/>
              <a:t>App</a:t>
            </a:r>
          </a:p>
          <a:p>
            <a:pPr marL="742950" lvl="1" indent="-285750">
              <a:buFont typeface="Arial" panose="020B0604020202020204" pitchFamily="34" charset="0"/>
              <a:buChar char="•"/>
            </a:pPr>
            <a:r>
              <a:rPr lang="en-US" b="1" dirty="0"/>
              <a:t>Web service</a:t>
            </a:r>
          </a:p>
          <a:p>
            <a:pPr marL="742950" lvl="1" indent="-285750">
              <a:buFont typeface="Arial" panose="020B0604020202020204" pitchFamily="34" charset="0"/>
              <a:buChar char="•"/>
            </a:pPr>
            <a:r>
              <a:rPr lang="en-US" b="1" dirty="0"/>
              <a:t>Embedded system</a:t>
            </a:r>
          </a:p>
        </p:txBody>
      </p:sp>
      <p:cxnSp>
        <p:nvCxnSpPr>
          <p:cNvPr id="39" name="Connector: Elbow 38">
            <a:extLst>
              <a:ext uri="{FF2B5EF4-FFF2-40B4-BE49-F238E27FC236}">
                <a16:creationId xmlns:a16="http://schemas.microsoft.com/office/drawing/2014/main" id="{6DB272F5-BE83-4052-87A9-A4991CC6A192}"/>
              </a:ext>
            </a:extLst>
          </p:cNvPr>
          <p:cNvCxnSpPr>
            <a:cxnSpLocks/>
            <a:stCxn id="11" idx="0"/>
            <a:endCxn id="2" idx="0"/>
          </p:cNvCxnSpPr>
          <p:nvPr/>
        </p:nvCxnSpPr>
        <p:spPr>
          <a:xfrm rot="16200000" flipV="1">
            <a:off x="4785637" y="-361281"/>
            <a:ext cx="12700" cy="5809858"/>
          </a:xfrm>
          <a:prstGeom prst="bentConnector3">
            <a:avLst>
              <a:gd name="adj1" fmla="val 692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DA9E67C-3961-4A0C-A2DE-08BA6D748D59}"/>
              </a:ext>
            </a:extLst>
          </p:cNvPr>
          <p:cNvCxnSpPr>
            <a:cxnSpLocks/>
            <a:stCxn id="11" idx="0"/>
            <a:endCxn id="10" idx="0"/>
          </p:cNvCxnSpPr>
          <p:nvPr/>
        </p:nvCxnSpPr>
        <p:spPr>
          <a:xfrm rot="16200000" flipV="1">
            <a:off x="6283683" y="1136765"/>
            <a:ext cx="12700" cy="2813766"/>
          </a:xfrm>
          <a:prstGeom prst="bentConnector3">
            <a:avLst>
              <a:gd name="adj1" fmla="val 26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FD93A77-1376-4077-A839-5A8A56162078}"/>
              </a:ext>
            </a:extLst>
          </p:cNvPr>
          <p:cNvSpPr/>
          <p:nvPr/>
        </p:nvSpPr>
        <p:spPr>
          <a:xfrm>
            <a:off x="838200" y="3759268"/>
            <a:ext cx="2473960" cy="1754326"/>
          </a:xfrm>
          <a:prstGeom prst="rect">
            <a:avLst/>
          </a:prstGeom>
        </p:spPr>
        <p:txBody>
          <a:bodyPr wrap="square">
            <a:spAutoFit/>
          </a:bodyPr>
          <a:lstStyle/>
          <a:p>
            <a:pPr marL="285750" indent="-285750">
              <a:buFont typeface="Arial" panose="020B0604020202020204" pitchFamily="34" charset="0"/>
              <a:buChar char="•"/>
            </a:pPr>
            <a:r>
              <a:rPr lang="en-GB" b="1" dirty="0"/>
              <a:t>Data collection</a:t>
            </a:r>
          </a:p>
          <a:p>
            <a:pPr marL="285750" indent="-285750">
              <a:buFont typeface="Arial" panose="020B0604020202020204" pitchFamily="34" charset="0"/>
              <a:buChar char="•"/>
            </a:pPr>
            <a:r>
              <a:rPr lang="en-GB" b="1" dirty="0"/>
              <a:t>Data splitting</a:t>
            </a:r>
          </a:p>
          <a:p>
            <a:pPr marL="285750" indent="-285750">
              <a:buFont typeface="Arial" panose="020B0604020202020204" pitchFamily="34" charset="0"/>
              <a:buChar char="•"/>
            </a:pPr>
            <a:r>
              <a:rPr lang="en-GB" b="1" dirty="0"/>
              <a:t>Data </a:t>
            </a:r>
            <a:r>
              <a:rPr lang="en-GB" b="1" dirty="0" err="1"/>
              <a:t>preprocessing</a:t>
            </a:r>
            <a:endParaRPr lang="en-GB" b="1" dirty="0"/>
          </a:p>
          <a:p>
            <a:pPr marL="742950" lvl="1" indent="-285750">
              <a:buFont typeface="Arial" panose="020B0604020202020204" pitchFamily="34" charset="0"/>
              <a:buChar char="•"/>
            </a:pPr>
            <a:r>
              <a:rPr lang="en-GB" dirty="0"/>
              <a:t>Normalization</a:t>
            </a:r>
          </a:p>
          <a:p>
            <a:pPr marL="742950" lvl="1" indent="-285750">
              <a:buFont typeface="Arial" panose="020B0604020202020204" pitchFamily="34" charset="0"/>
              <a:buChar char="•"/>
            </a:pPr>
            <a:r>
              <a:rPr lang="en-GB" dirty="0"/>
              <a:t>Augmentation</a:t>
            </a:r>
          </a:p>
          <a:p>
            <a:pPr marL="742950" lvl="1" indent="-285750">
              <a:buFont typeface="Arial" panose="020B0604020202020204" pitchFamily="34" charset="0"/>
              <a:buChar char="•"/>
            </a:pPr>
            <a:endParaRPr lang="en-GB" dirty="0"/>
          </a:p>
        </p:txBody>
      </p:sp>
      <p:sp>
        <p:nvSpPr>
          <p:cNvPr id="55" name="Rectangle 54">
            <a:extLst>
              <a:ext uri="{FF2B5EF4-FFF2-40B4-BE49-F238E27FC236}">
                <a16:creationId xmlns:a16="http://schemas.microsoft.com/office/drawing/2014/main" id="{4210C378-0B79-472E-99EA-8E4C5AB4A2BD}"/>
              </a:ext>
            </a:extLst>
          </p:cNvPr>
          <p:cNvSpPr/>
          <p:nvPr/>
        </p:nvSpPr>
        <p:spPr>
          <a:xfrm>
            <a:off x="5450620" y="1873469"/>
            <a:ext cx="1317266" cy="369332"/>
          </a:xfrm>
          <a:prstGeom prst="rect">
            <a:avLst/>
          </a:prstGeom>
        </p:spPr>
        <p:txBody>
          <a:bodyPr wrap="square">
            <a:spAutoFit/>
          </a:bodyPr>
          <a:lstStyle/>
          <a:p>
            <a:pPr lvl="1"/>
            <a:r>
              <a:rPr lang="en-US" b="1" dirty="0"/>
              <a:t>Iterate</a:t>
            </a:r>
            <a:endParaRPr lang="en-GB" b="1" dirty="0"/>
          </a:p>
        </p:txBody>
      </p:sp>
    </p:spTree>
    <p:extLst>
      <p:ext uri="{BB962C8B-B14F-4D97-AF65-F5344CB8AC3E}">
        <p14:creationId xmlns:p14="http://schemas.microsoft.com/office/powerpoint/2010/main" val="976329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Data collection</a:t>
            </a:r>
            <a:endParaRPr lang="en-GB" sz="3000" dirty="0">
              <a:solidFill>
                <a:schemeClr val="bg1"/>
              </a:solidFill>
            </a:endParaRPr>
          </a:p>
        </p:txBody>
      </p:sp>
      <p:sp>
        <p:nvSpPr>
          <p:cNvPr id="11" name="Rectangle 10">
            <a:extLst>
              <a:ext uri="{FF2B5EF4-FFF2-40B4-BE49-F238E27FC236}">
                <a16:creationId xmlns:a16="http://schemas.microsoft.com/office/drawing/2014/main" id="{A3718A3F-9218-4294-B596-9892C9A2A3A6}"/>
              </a:ext>
            </a:extLst>
          </p:cNvPr>
          <p:cNvSpPr/>
          <p:nvPr/>
        </p:nvSpPr>
        <p:spPr>
          <a:xfrm>
            <a:off x="838200" y="1540639"/>
            <a:ext cx="10515600" cy="646331"/>
          </a:xfrm>
          <a:prstGeom prst="rect">
            <a:avLst/>
          </a:prstGeom>
        </p:spPr>
        <p:txBody>
          <a:bodyPr wrap="square">
            <a:spAutoFit/>
          </a:bodyPr>
          <a:lstStyle/>
          <a:p>
            <a:pPr marL="800100" lvl="1" indent="-342900">
              <a:buFont typeface="Arial" panose="020B0604020202020204" pitchFamily="34" charset="0"/>
              <a:buChar char="•"/>
            </a:pPr>
            <a:r>
              <a:rPr lang="en-US" b="1" dirty="0"/>
              <a:t>Collect input data and labels</a:t>
            </a:r>
          </a:p>
          <a:p>
            <a:pPr marL="1257300" lvl="2" indent="-342900">
              <a:buFont typeface="Arial" panose="020B0604020202020204" pitchFamily="34" charset="0"/>
              <a:buChar char="•"/>
            </a:pPr>
            <a:r>
              <a:rPr lang="en-US" dirty="0"/>
              <a:t>e.g. collect cat and dog pictures online and label cats as 0 and dogs as 1</a:t>
            </a:r>
            <a:endParaRPr lang="en-GB" dirty="0"/>
          </a:p>
        </p:txBody>
      </p:sp>
      <p:grpSp>
        <p:nvGrpSpPr>
          <p:cNvPr id="5" name="Group 4">
            <a:extLst>
              <a:ext uri="{FF2B5EF4-FFF2-40B4-BE49-F238E27FC236}">
                <a16:creationId xmlns:a16="http://schemas.microsoft.com/office/drawing/2014/main" id="{320F4BDB-4B99-4F85-8E23-4DC949BCCD10}"/>
              </a:ext>
            </a:extLst>
          </p:cNvPr>
          <p:cNvGrpSpPr/>
          <p:nvPr/>
        </p:nvGrpSpPr>
        <p:grpSpPr>
          <a:xfrm>
            <a:off x="1402426" y="2478464"/>
            <a:ext cx="3648756" cy="1169551"/>
            <a:chOff x="1595466" y="2909570"/>
            <a:chExt cx="3648756" cy="1169551"/>
          </a:xfrm>
        </p:grpSpPr>
        <p:pic>
          <p:nvPicPr>
            <p:cNvPr id="15362" name="Picture 2" descr="Image result for cat pics">
              <a:extLst>
                <a:ext uri="{FF2B5EF4-FFF2-40B4-BE49-F238E27FC236}">
                  <a16:creationId xmlns:a16="http://schemas.microsoft.com/office/drawing/2014/main" id="{D7E7D778-A7AB-4D5F-9DFF-3BBC63D91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573" y="2909570"/>
              <a:ext cx="1848923" cy="10388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63EB91-63EC-4DDF-B050-FEE1C9515910}"/>
                </a:ext>
              </a:extLst>
            </p:cNvPr>
            <p:cNvSpPr txBox="1"/>
            <p:nvPr/>
          </p:nvSpPr>
          <p:spPr>
            <a:xfrm>
              <a:off x="1595466" y="2909570"/>
              <a:ext cx="3648756" cy="1169551"/>
            </a:xfrm>
            <a:prstGeom prst="rect">
              <a:avLst/>
            </a:prstGeom>
            <a:noFill/>
          </p:spPr>
          <p:txBody>
            <a:bodyPr wrap="none" rtlCol="0">
              <a:spAutoFit/>
            </a:bodyPr>
            <a:lstStyle/>
            <a:p>
              <a:r>
                <a:rPr lang="en-US" sz="7000" dirty="0"/>
                <a:t>(          , 0)</a:t>
              </a:r>
              <a:endParaRPr lang="en-GB" sz="7000" dirty="0"/>
            </a:p>
          </p:txBody>
        </p:sp>
      </p:grpSp>
      <p:grpSp>
        <p:nvGrpSpPr>
          <p:cNvPr id="6" name="Group 5">
            <a:extLst>
              <a:ext uri="{FF2B5EF4-FFF2-40B4-BE49-F238E27FC236}">
                <a16:creationId xmlns:a16="http://schemas.microsoft.com/office/drawing/2014/main" id="{4D4104B9-7A71-474D-962C-19B59A752A0B}"/>
              </a:ext>
            </a:extLst>
          </p:cNvPr>
          <p:cNvGrpSpPr/>
          <p:nvPr/>
        </p:nvGrpSpPr>
        <p:grpSpPr>
          <a:xfrm>
            <a:off x="5496289" y="2274302"/>
            <a:ext cx="3648756" cy="1345584"/>
            <a:chOff x="5496289" y="2675780"/>
            <a:chExt cx="3648756" cy="1345584"/>
          </a:xfrm>
        </p:grpSpPr>
        <p:sp>
          <p:nvSpPr>
            <p:cNvPr id="17" name="TextBox 16">
              <a:extLst>
                <a:ext uri="{FF2B5EF4-FFF2-40B4-BE49-F238E27FC236}">
                  <a16:creationId xmlns:a16="http://schemas.microsoft.com/office/drawing/2014/main" id="{F22CA9B5-D984-47B3-8895-09C923343F9D}"/>
                </a:ext>
              </a:extLst>
            </p:cNvPr>
            <p:cNvSpPr txBox="1"/>
            <p:nvPr/>
          </p:nvSpPr>
          <p:spPr>
            <a:xfrm>
              <a:off x="5496289" y="2851813"/>
              <a:ext cx="3648756" cy="1169551"/>
            </a:xfrm>
            <a:prstGeom prst="rect">
              <a:avLst/>
            </a:prstGeom>
            <a:noFill/>
          </p:spPr>
          <p:txBody>
            <a:bodyPr wrap="none" rtlCol="0">
              <a:spAutoFit/>
            </a:bodyPr>
            <a:lstStyle/>
            <a:p>
              <a:r>
                <a:rPr lang="en-US" sz="7000" dirty="0"/>
                <a:t>(          , 1)</a:t>
              </a:r>
              <a:endParaRPr lang="en-GB" sz="7000" dirty="0"/>
            </a:p>
          </p:txBody>
        </p:sp>
        <p:pic>
          <p:nvPicPr>
            <p:cNvPr id="15366" name="Picture 6" descr="Image result for dog pics">
              <a:extLst>
                <a:ext uri="{FF2B5EF4-FFF2-40B4-BE49-F238E27FC236}">
                  <a16:creationId xmlns:a16="http://schemas.microsoft.com/office/drawing/2014/main" id="{38DCCC0C-3DC6-482B-AE11-587F9DE1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5780"/>
              <a:ext cx="1615440" cy="11695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2E3B83DA-0C37-45ED-B4B7-63D2383BF147}"/>
              </a:ext>
            </a:extLst>
          </p:cNvPr>
          <p:cNvSpPr/>
          <p:nvPr/>
        </p:nvSpPr>
        <p:spPr>
          <a:xfrm>
            <a:off x="838200" y="3932661"/>
            <a:ext cx="10515600" cy="2308324"/>
          </a:xfrm>
          <a:prstGeom prst="rect">
            <a:avLst/>
          </a:prstGeom>
        </p:spPr>
        <p:txBody>
          <a:bodyPr wrap="square">
            <a:spAutoFit/>
          </a:bodyPr>
          <a:lstStyle/>
          <a:p>
            <a:pPr marL="800100" lvl="1" indent="-342900">
              <a:buFont typeface="Arial" panose="020B0604020202020204" pitchFamily="34" charset="0"/>
              <a:buChar char="•"/>
            </a:pPr>
            <a:r>
              <a:rPr lang="en-US" b="1" dirty="0"/>
              <a:t>There are </a:t>
            </a:r>
            <a:r>
              <a:rPr lang="en-US" b="1" u="sng" dirty="0"/>
              <a:t>many</a:t>
            </a:r>
            <a:r>
              <a:rPr lang="en-US" b="1" dirty="0"/>
              <a:t> publicly available datasets online</a:t>
            </a:r>
          </a:p>
          <a:p>
            <a:pPr marL="1257300" lvl="2" indent="-342900">
              <a:buFont typeface="Arial" panose="020B0604020202020204" pitchFamily="34" charset="0"/>
              <a:buChar char="•"/>
            </a:pPr>
            <a:r>
              <a:rPr lang="en-US" dirty="0"/>
              <a:t>Collected and released by research groups</a:t>
            </a:r>
          </a:p>
          <a:p>
            <a:pPr marL="1257300" lvl="2" indent="-342900">
              <a:buFont typeface="Arial" panose="020B0604020202020204" pitchFamily="34" charset="0"/>
              <a:buChar char="•"/>
            </a:pPr>
            <a:r>
              <a:rPr lang="en-US" dirty="0" err="1"/>
              <a:t>e.g</a:t>
            </a:r>
            <a:r>
              <a:rPr lang="en-US" dirty="0"/>
              <a:t> Image Classification (ImageNet), Automatic Speech Recognition (</a:t>
            </a:r>
            <a:r>
              <a:rPr lang="en-US" dirty="0" err="1"/>
              <a:t>LibriSpeech</a:t>
            </a:r>
            <a:r>
              <a:rPr lang="en-US" dirty="0"/>
              <a:t>), Object Segmentation (MS-COCO)</a:t>
            </a:r>
          </a:p>
          <a:p>
            <a:pPr marL="800100" lvl="1" indent="-342900">
              <a:buFont typeface="Arial" panose="020B0604020202020204" pitchFamily="34" charset="0"/>
              <a:buChar char="•"/>
            </a:pPr>
            <a:r>
              <a:rPr lang="en-US" b="1" dirty="0"/>
              <a:t>Good resources</a:t>
            </a:r>
            <a:endParaRPr lang="en-US" dirty="0"/>
          </a:p>
          <a:p>
            <a:pPr marL="1257300" lvl="2" indent="-342900">
              <a:buFont typeface="Arial" panose="020B0604020202020204" pitchFamily="34" charset="0"/>
              <a:buChar char="•"/>
            </a:pPr>
            <a:r>
              <a:rPr lang="en-US" dirty="0"/>
              <a:t>Kaggle</a:t>
            </a:r>
          </a:p>
          <a:p>
            <a:pPr marL="1257300" lvl="2" indent="-342900">
              <a:buFont typeface="Arial" panose="020B0604020202020204" pitchFamily="34" charset="0"/>
              <a:buChar char="•"/>
            </a:pPr>
            <a:r>
              <a:rPr lang="en-US" dirty="0"/>
              <a:t>GitHub</a:t>
            </a:r>
          </a:p>
          <a:p>
            <a:pPr marL="1257300" lvl="2" indent="-342900">
              <a:buFont typeface="Arial" panose="020B0604020202020204" pitchFamily="34" charset="0"/>
              <a:buChar char="•"/>
            </a:pPr>
            <a:r>
              <a:rPr lang="en-US" dirty="0"/>
              <a:t>Google Dataset Search</a:t>
            </a:r>
            <a:endParaRPr lang="en-GB" dirty="0"/>
          </a:p>
        </p:txBody>
      </p:sp>
    </p:spTree>
    <p:extLst>
      <p:ext uri="{BB962C8B-B14F-4D97-AF65-F5344CB8AC3E}">
        <p14:creationId xmlns:p14="http://schemas.microsoft.com/office/powerpoint/2010/main" val="2464657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Data preprocessing</a:t>
            </a:r>
            <a:endParaRPr lang="en-GB" sz="3000" dirty="0">
              <a:solidFill>
                <a:schemeClr val="bg1"/>
              </a:solidFill>
            </a:endParaRPr>
          </a:p>
        </p:txBody>
      </p:sp>
      <p:sp>
        <p:nvSpPr>
          <p:cNvPr id="11" name="Rectangle 10">
            <a:extLst>
              <a:ext uri="{FF2B5EF4-FFF2-40B4-BE49-F238E27FC236}">
                <a16:creationId xmlns:a16="http://schemas.microsoft.com/office/drawing/2014/main" id="{A3718A3F-9218-4294-B596-9892C9A2A3A6}"/>
              </a:ext>
            </a:extLst>
          </p:cNvPr>
          <p:cNvSpPr/>
          <p:nvPr/>
        </p:nvSpPr>
        <p:spPr>
          <a:xfrm>
            <a:off x="838200" y="1886079"/>
            <a:ext cx="10515600" cy="2585323"/>
          </a:xfrm>
          <a:prstGeom prst="rect">
            <a:avLst/>
          </a:prstGeom>
        </p:spPr>
        <p:txBody>
          <a:bodyPr wrap="square">
            <a:spAutoFit/>
          </a:bodyPr>
          <a:lstStyle/>
          <a:p>
            <a:pPr marL="800100" lvl="1" indent="-342900">
              <a:buFont typeface="Arial" panose="020B0604020202020204" pitchFamily="34" charset="0"/>
              <a:buChar char="•"/>
            </a:pPr>
            <a:r>
              <a:rPr lang="en-US" b="1" dirty="0"/>
              <a:t>Data Cleaning</a:t>
            </a:r>
          </a:p>
          <a:p>
            <a:pPr marL="1257300" lvl="2" indent="-342900">
              <a:buFont typeface="Arial" panose="020B0604020202020204" pitchFamily="34" charset="0"/>
              <a:buChar char="•"/>
            </a:pPr>
            <a:r>
              <a:rPr lang="en-US" dirty="0"/>
              <a:t>Remove duplicates</a:t>
            </a:r>
          </a:p>
          <a:p>
            <a:pPr marL="1257300" lvl="2" indent="-342900">
              <a:buFont typeface="Arial" panose="020B0604020202020204" pitchFamily="34" charset="0"/>
              <a:buChar char="•"/>
            </a:pPr>
            <a:r>
              <a:rPr lang="en-US" dirty="0"/>
              <a:t>Remove bad labels</a:t>
            </a:r>
          </a:p>
          <a:p>
            <a:pPr marL="1257300" lvl="2" indent="-342900">
              <a:buFont typeface="Arial" panose="020B0604020202020204" pitchFamily="34" charset="0"/>
              <a:buChar char="•"/>
            </a:pPr>
            <a:r>
              <a:rPr lang="en-US" dirty="0"/>
              <a:t>Remove redundant data</a:t>
            </a:r>
          </a:p>
          <a:p>
            <a:pPr marL="800100" lvl="1" indent="-342900">
              <a:buFont typeface="Arial" panose="020B0604020202020204" pitchFamily="34" charset="0"/>
              <a:buChar char="•"/>
            </a:pPr>
            <a:r>
              <a:rPr lang="en-US" b="1" dirty="0"/>
              <a:t>Data Transformation</a:t>
            </a:r>
          </a:p>
          <a:p>
            <a:pPr marL="1257300" lvl="2" indent="-342900">
              <a:buFont typeface="Arial" panose="020B0604020202020204" pitchFamily="34" charset="0"/>
              <a:buChar char="•"/>
            </a:pPr>
            <a:r>
              <a:rPr lang="en-US" dirty="0"/>
              <a:t>Scaling</a:t>
            </a:r>
          </a:p>
          <a:p>
            <a:pPr marL="1257300" lvl="2" indent="-342900">
              <a:buFont typeface="Arial" panose="020B0604020202020204" pitchFamily="34" charset="0"/>
              <a:buChar char="•"/>
            </a:pPr>
            <a:r>
              <a:rPr lang="en-US" dirty="0"/>
              <a:t>Normalization</a:t>
            </a:r>
          </a:p>
          <a:p>
            <a:pPr marL="1257300" lvl="2" indent="-342900">
              <a:buFont typeface="Arial" panose="020B0604020202020204" pitchFamily="34" charset="0"/>
              <a:buChar char="•"/>
            </a:pPr>
            <a:r>
              <a:rPr lang="en-US" dirty="0"/>
              <a:t>Augmentation</a:t>
            </a:r>
          </a:p>
          <a:p>
            <a:pPr marL="1257300" lvl="2" indent="-342900">
              <a:buFont typeface="Arial" panose="020B0604020202020204" pitchFamily="34" charset="0"/>
              <a:buChar char="•"/>
            </a:pPr>
            <a:r>
              <a:rPr lang="en-US" dirty="0"/>
              <a:t>Dimension reduction</a:t>
            </a:r>
          </a:p>
        </p:txBody>
      </p:sp>
      <p:pic>
        <p:nvPicPr>
          <p:cNvPr id="19458" name="Picture 2" descr="Image result for image augmentation">
            <a:extLst>
              <a:ext uri="{FF2B5EF4-FFF2-40B4-BE49-F238E27FC236}">
                <a16:creationId xmlns:a16="http://schemas.microsoft.com/office/drawing/2014/main" id="{1CA35C27-9559-4FA4-AC5D-32211CF85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60833"/>
            <a:ext cx="4699635" cy="32358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EE9D5D5-04B9-4ADA-A04E-BB713AAC1D29}"/>
              </a:ext>
            </a:extLst>
          </p:cNvPr>
          <p:cNvSpPr/>
          <p:nvPr/>
        </p:nvSpPr>
        <p:spPr>
          <a:xfrm>
            <a:off x="7243285" y="4841153"/>
            <a:ext cx="2405063" cy="276999"/>
          </a:xfrm>
          <a:prstGeom prst="rect">
            <a:avLst/>
          </a:prstGeom>
        </p:spPr>
        <p:txBody>
          <a:bodyPr wrap="square">
            <a:spAutoFit/>
          </a:bodyPr>
          <a:lstStyle/>
          <a:p>
            <a:r>
              <a:rPr lang="en-US" sz="1200" dirty="0"/>
              <a:t>Example of image augmentation</a:t>
            </a:r>
            <a:endParaRPr lang="en-GB" sz="1200" dirty="0"/>
          </a:p>
        </p:txBody>
      </p:sp>
    </p:spTree>
    <p:extLst>
      <p:ext uri="{BB962C8B-B14F-4D97-AF65-F5344CB8AC3E}">
        <p14:creationId xmlns:p14="http://schemas.microsoft.com/office/powerpoint/2010/main" val="62225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Data splitting</a:t>
            </a:r>
            <a:endParaRPr lang="en-GB" sz="3000" dirty="0">
              <a:solidFill>
                <a:schemeClr val="bg1"/>
              </a:solidFill>
            </a:endParaRPr>
          </a:p>
        </p:txBody>
      </p:sp>
      <p:sp>
        <p:nvSpPr>
          <p:cNvPr id="2" name="Rectangle 1">
            <a:extLst>
              <a:ext uri="{FF2B5EF4-FFF2-40B4-BE49-F238E27FC236}">
                <a16:creationId xmlns:a16="http://schemas.microsoft.com/office/drawing/2014/main" id="{1597585E-F856-4090-A137-1C35028DDE58}"/>
              </a:ext>
            </a:extLst>
          </p:cNvPr>
          <p:cNvSpPr/>
          <p:nvPr/>
        </p:nvSpPr>
        <p:spPr>
          <a:xfrm>
            <a:off x="838200" y="1483419"/>
            <a:ext cx="8590280" cy="2862322"/>
          </a:xfrm>
          <a:prstGeom prst="rect">
            <a:avLst/>
          </a:prstGeom>
        </p:spPr>
        <p:txBody>
          <a:bodyPr wrap="square">
            <a:spAutoFit/>
          </a:bodyPr>
          <a:lstStyle/>
          <a:p>
            <a:pPr marL="800100" lvl="1" indent="-342900">
              <a:buFont typeface="Arial" panose="020B0604020202020204" pitchFamily="34" charset="0"/>
              <a:buChar char="•"/>
            </a:pPr>
            <a:r>
              <a:rPr lang="en-US" dirty="0"/>
              <a:t>Split into </a:t>
            </a:r>
            <a:r>
              <a:rPr lang="en-US" b="1" dirty="0"/>
              <a:t>training</a:t>
            </a:r>
            <a:r>
              <a:rPr lang="en-US" dirty="0"/>
              <a:t>/</a:t>
            </a:r>
            <a:r>
              <a:rPr lang="en-US" b="1" dirty="0"/>
              <a:t>testing</a:t>
            </a:r>
            <a:r>
              <a:rPr lang="en-US" dirty="0"/>
              <a:t>/</a:t>
            </a:r>
            <a:r>
              <a:rPr lang="en-US" b="1" dirty="0"/>
              <a:t>validation</a:t>
            </a:r>
            <a:r>
              <a:rPr lang="en-US" dirty="0"/>
              <a:t> sets</a:t>
            </a:r>
          </a:p>
          <a:p>
            <a:pPr marL="1257300" lvl="2" indent="-342900">
              <a:buFont typeface="Arial" panose="020B0604020202020204" pitchFamily="34" charset="0"/>
              <a:buChar char="•"/>
            </a:pPr>
            <a:r>
              <a:rPr lang="en-US" b="1" dirty="0"/>
              <a:t>Training </a:t>
            </a:r>
            <a:r>
              <a:rPr lang="en-US" dirty="0"/>
              <a:t>set: Training the model</a:t>
            </a:r>
          </a:p>
          <a:p>
            <a:pPr marL="1257300" lvl="2" indent="-342900">
              <a:buFont typeface="Arial" panose="020B0604020202020204" pitchFamily="34" charset="0"/>
              <a:buChar char="•"/>
            </a:pPr>
            <a:r>
              <a:rPr lang="en-US" b="1" dirty="0"/>
              <a:t>Validation </a:t>
            </a:r>
            <a:r>
              <a:rPr lang="en-US" dirty="0"/>
              <a:t>set</a:t>
            </a:r>
            <a:r>
              <a:rPr lang="en-US" b="1" dirty="0"/>
              <a:t>:</a:t>
            </a:r>
            <a:r>
              <a:rPr lang="en-US" dirty="0"/>
              <a:t> Evaluate the model while tuning the model  </a:t>
            </a:r>
          </a:p>
          <a:p>
            <a:pPr marL="1257300" lvl="2" indent="-342900">
              <a:buFont typeface="Arial" panose="020B0604020202020204" pitchFamily="34" charset="0"/>
              <a:buChar char="•"/>
            </a:pPr>
            <a:r>
              <a:rPr lang="en-US" b="1" dirty="0"/>
              <a:t>Testing </a:t>
            </a:r>
            <a:r>
              <a:rPr lang="en-US" dirty="0"/>
              <a:t>set: Unbiased final evaluation of the model</a:t>
            </a:r>
          </a:p>
          <a:p>
            <a:pPr marL="800100" lvl="1" indent="-342900">
              <a:buFont typeface="Arial" panose="020B0604020202020204" pitchFamily="34" charset="0"/>
              <a:buChar char="•"/>
            </a:pPr>
            <a:r>
              <a:rPr lang="en-US" dirty="0"/>
              <a:t>Generally you want to have the training set much larger than the </a:t>
            </a:r>
            <a:r>
              <a:rPr lang="en-US" b="1" dirty="0"/>
              <a:t>testing</a:t>
            </a:r>
            <a:r>
              <a:rPr lang="en-US" dirty="0"/>
              <a:t> and </a:t>
            </a:r>
            <a:r>
              <a:rPr lang="en-US" b="1" dirty="0"/>
              <a:t>validation</a:t>
            </a:r>
            <a:r>
              <a:rPr lang="en-US" dirty="0"/>
              <a:t> set</a:t>
            </a:r>
          </a:p>
          <a:p>
            <a:pPr marL="800100" lvl="1" indent="-342900">
              <a:buFont typeface="Arial" panose="020B0604020202020204" pitchFamily="34" charset="0"/>
              <a:buChar char="•"/>
            </a:pPr>
            <a:r>
              <a:rPr lang="en-US" b="1" dirty="0"/>
              <a:t>Training</a:t>
            </a:r>
            <a:r>
              <a:rPr lang="en-US" dirty="0"/>
              <a:t> set can come from a different distribution from the </a:t>
            </a:r>
            <a:r>
              <a:rPr lang="en-US" b="1" dirty="0"/>
              <a:t>validation</a:t>
            </a:r>
            <a:r>
              <a:rPr lang="en-US" dirty="0"/>
              <a:t>/</a:t>
            </a:r>
            <a:r>
              <a:rPr lang="en-US" b="1" dirty="0"/>
              <a:t>testing</a:t>
            </a:r>
            <a:r>
              <a:rPr lang="en-US" dirty="0"/>
              <a:t> set</a:t>
            </a:r>
          </a:p>
          <a:p>
            <a:pPr marL="1257300" lvl="2" indent="-342900">
              <a:buFont typeface="Arial" panose="020B0604020202020204" pitchFamily="34" charset="0"/>
              <a:buChar char="•"/>
            </a:pPr>
            <a:r>
              <a:rPr lang="en-US" dirty="0"/>
              <a:t>e.g. cat pictures from the internet vs cat pictures taken by your phone</a:t>
            </a:r>
          </a:p>
          <a:p>
            <a:pPr marL="800100" lvl="1" indent="-342900">
              <a:buFont typeface="Arial" panose="020B0604020202020204" pitchFamily="34" charset="0"/>
              <a:buChar char="•"/>
            </a:pPr>
            <a:r>
              <a:rPr lang="en-US" dirty="0"/>
              <a:t>The </a:t>
            </a:r>
            <a:r>
              <a:rPr lang="en-US" b="1" dirty="0"/>
              <a:t>validation</a:t>
            </a:r>
            <a:r>
              <a:rPr lang="en-US" dirty="0"/>
              <a:t> and </a:t>
            </a:r>
            <a:r>
              <a:rPr lang="en-US" b="1" dirty="0"/>
              <a:t>testing</a:t>
            </a:r>
            <a:r>
              <a:rPr lang="en-US" dirty="0"/>
              <a:t> set should come from the same distribution</a:t>
            </a:r>
          </a:p>
          <a:p>
            <a:pPr marL="800100" lvl="1" indent="-342900">
              <a:buFont typeface="Arial" panose="020B0604020202020204" pitchFamily="34" charset="0"/>
              <a:buChar char="•"/>
            </a:pPr>
            <a:r>
              <a:rPr lang="en-US" dirty="0"/>
              <a:t>Prevent overfitting!</a:t>
            </a:r>
          </a:p>
        </p:txBody>
      </p:sp>
      <p:pic>
        <p:nvPicPr>
          <p:cNvPr id="18434" name="Picture 2" descr="Image result for train test validation split">
            <a:extLst>
              <a:ext uri="{FF2B5EF4-FFF2-40B4-BE49-F238E27FC236}">
                <a16:creationId xmlns:a16="http://schemas.microsoft.com/office/drawing/2014/main" id="{69317F95-DF4D-41FA-842A-86B42217C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996" y="4470232"/>
            <a:ext cx="3890804" cy="217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491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How do we train the model?</a:t>
            </a:r>
            <a:endParaRPr lang="en-GB" sz="3000" dirty="0">
              <a:solidFill>
                <a:schemeClr val="bg1"/>
              </a:solidFill>
            </a:endParaRPr>
          </a:p>
        </p:txBody>
      </p:sp>
      <p:sp>
        <p:nvSpPr>
          <p:cNvPr id="3" name="Rectangle 2">
            <a:extLst>
              <a:ext uri="{FF2B5EF4-FFF2-40B4-BE49-F238E27FC236}">
                <a16:creationId xmlns:a16="http://schemas.microsoft.com/office/drawing/2014/main" id="{1B3FEDE6-4B43-4C23-A427-50B62B4B12BD}"/>
              </a:ext>
            </a:extLst>
          </p:cNvPr>
          <p:cNvSpPr/>
          <p:nvPr/>
        </p:nvSpPr>
        <p:spPr>
          <a:xfrm>
            <a:off x="504265" y="1934702"/>
            <a:ext cx="5837316" cy="3970318"/>
          </a:xfrm>
          <a:prstGeom prst="rect">
            <a:avLst/>
          </a:prstGeom>
        </p:spPr>
        <p:txBody>
          <a:bodyPr wrap="square">
            <a:spAutoFit/>
          </a:bodyPr>
          <a:lstStyle/>
          <a:p>
            <a:pPr lvl="1"/>
            <a:r>
              <a:rPr lang="en-US" dirty="0"/>
              <a:t>1. Forward pass to obtain prediction</a:t>
            </a:r>
          </a:p>
          <a:p>
            <a:pPr marL="800100" lvl="1" indent="-342900">
              <a:buAutoNum type="arabicPeriod"/>
            </a:pPr>
            <a:endParaRPr lang="en-US" dirty="0"/>
          </a:p>
          <a:p>
            <a:pPr marL="800100" lvl="1" indent="-342900">
              <a:buAutoNum type="arabicPeriod"/>
            </a:pPr>
            <a:endParaRPr lang="en-GB" dirty="0"/>
          </a:p>
          <a:p>
            <a:pPr marL="800100" lvl="1" indent="-342900">
              <a:buAutoNum type="arabicPeriod"/>
            </a:pPr>
            <a:endParaRPr lang="en-GB" dirty="0"/>
          </a:p>
          <a:p>
            <a:pPr lvl="1"/>
            <a:r>
              <a:rPr lang="en-GB" dirty="0"/>
              <a:t>2. Calculate error using cost function, J</a:t>
            </a:r>
          </a:p>
          <a:p>
            <a:pPr lvl="1"/>
            <a:endParaRPr lang="en-GB" dirty="0"/>
          </a:p>
          <a:p>
            <a:pPr lvl="1"/>
            <a:endParaRPr lang="en-GB" dirty="0"/>
          </a:p>
          <a:p>
            <a:pPr lvl="1"/>
            <a:endParaRPr lang="en-GB" dirty="0"/>
          </a:p>
          <a:p>
            <a:pPr lvl="1"/>
            <a:r>
              <a:rPr lang="en-GB" dirty="0"/>
              <a:t>3. Use backpropagation to calculate gradient</a:t>
            </a:r>
          </a:p>
          <a:p>
            <a:pPr lvl="1"/>
            <a:endParaRPr lang="en-GB" dirty="0"/>
          </a:p>
          <a:p>
            <a:pPr lvl="1"/>
            <a:endParaRPr lang="en-GB" dirty="0"/>
          </a:p>
          <a:p>
            <a:pPr lvl="1"/>
            <a:r>
              <a:rPr lang="en-GB" dirty="0"/>
              <a:t>4. Update weights using an optimization algorithm (typically a variant of gradient descent)</a:t>
            </a:r>
          </a:p>
          <a:p>
            <a:pPr marL="800100" lvl="1" indent="-342900">
              <a:buAutoNum type="arabicPeriod"/>
            </a:pPr>
            <a:endParaRPr lang="en-GB" dirty="0"/>
          </a:p>
        </p:txBody>
      </p:sp>
      <p:grpSp>
        <p:nvGrpSpPr>
          <p:cNvPr id="46" name="Group 45">
            <a:extLst>
              <a:ext uri="{FF2B5EF4-FFF2-40B4-BE49-F238E27FC236}">
                <a16:creationId xmlns:a16="http://schemas.microsoft.com/office/drawing/2014/main" id="{A1A69CAC-2A14-4116-8F22-4F3CD9C5BBDB}"/>
              </a:ext>
            </a:extLst>
          </p:cNvPr>
          <p:cNvGrpSpPr/>
          <p:nvPr/>
        </p:nvGrpSpPr>
        <p:grpSpPr>
          <a:xfrm>
            <a:off x="5346769" y="1714904"/>
            <a:ext cx="4988726" cy="808932"/>
            <a:chOff x="2178692" y="2620068"/>
            <a:chExt cx="4988726" cy="808932"/>
          </a:xfrm>
        </p:grpSpPr>
        <p:sp>
          <p:nvSpPr>
            <p:cNvPr id="10" name="Rectangle 9">
              <a:extLst>
                <a:ext uri="{FF2B5EF4-FFF2-40B4-BE49-F238E27FC236}">
                  <a16:creationId xmlns:a16="http://schemas.microsoft.com/office/drawing/2014/main" id="{44E8FB79-3B16-43F3-AA03-5CA1CC125628}"/>
                </a:ext>
              </a:extLst>
            </p:cNvPr>
            <p:cNvSpPr/>
            <p:nvPr/>
          </p:nvSpPr>
          <p:spPr>
            <a:xfrm>
              <a:off x="4094425" y="2620068"/>
              <a:ext cx="994812" cy="8089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en-GB" dirty="0"/>
            </a:p>
          </p:txBody>
        </p:sp>
        <p:cxnSp>
          <p:nvCxnSpPr>
            <p:cNvPr id="12" name="Straight Arrow Connector 11">
              <a:extLst>
                <a:ext uri="{FF2B5EF4-FFF2-40B4-BE49-F238E27FC236}">
                  <a16:creationId xmlns:a16="http://schemas.microsoft.com/office/drawing/2014/main" id="{49B4D775-81D0-40E3-82B9-110098E96CF7}"/>
                </a:ext>
              </a:extLst>
            </p:cNvPr>
            <p:cNvCxnSpPr>
              <a:cxnSpLocks/>
              <a:stCxn id="29" idx="3"/>
              <a:endCxn id="10" idx="1"/>
            </p:cNvCxnSpPr>
            <p:nvPr/>
          </p:nvCxnSpPr>
          <p:spPr>
            <a:xfrm>
              <a:off x="3173504" y="3024533"/>
              <a:ext cx="92092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BDDE7-BCF1-42FB-A759-87FD60CAEE69}"/>
                </a:ext>
              </a:extLst>
            </p:cNvPr>
            <p:cNvCxnSpPr>
              <a:cxnSpLocks/>
              <a:stCxn id="10" idx="3"/>
              <a:endCxn id="37" idx="1"/>
            </p:cNvCxnSpPr>
            <p:nvPr/>
          </p:nvCxnSpPr>
          <p:spPr>
            <a:xfrm flipV="1">
              <a:off x="5089237" y="3024533"/>
              <a:ext cx="9209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66C1A1E-CDE1-4D6F-A59C-29D0CC99FD40}"/>
                </a:ext>
              </a:extLst>
            </p:cNvPr>
            <p:cNvSpPr/>
            <p:nvPr/>
          </p:nvSpPr>
          <p:spPr>
            <a:xfrm>
              <a:off x="2178692" y="2701367"/>
              <a:ext cx="994812" cy="646331"/>
            </a:xfrm>
            <a:prstGeom prst="rect">
              <a:avLst/>
            </a:prstGeom>
          </p:spPr>
          <p:txBody>
            <a:bodyPr wrap="square">
              <a:spAutoFit/>
            </a:bodyPr>
            <a:lstStyle/>
            <a:p>
              <a:pPr lvl="1"/>
              <a:r>
                <a:rPr lang="en-US" sz="3600" b="1" dirty="0"/>
                <a:t>x</a:t>
              </a:r>
              <a:endParaRPr lang="en-GB" sz="3600" b="1" dirty="0"/>
            </a:p>
          </p:txBody>
        </p:sp>
        <p:sp>
          <p:nvSpPr>
            <p:cNvPr id="37" name="Rectangle 36">
              <a:extLst>
                <a:ext uri="{FF2B5EF4-FFF2-40B4-BE49-F238E27FC236}">
                  <a16:creationId xmlns:a16="http://schemas.microsoft.com/office/drawing/2014/main" id="{8286ED7D-49D5-44A4-8A1F-480BC4089276}"/>
                </a:ext>
              </a:extLst>
            </p:cNvPr>
            <p:cNvSpPr/>
            <p:nvPr/>
          </p:nvSpPr>
          <p:spPr>
            <a:xfrm>
              <a:off x="6010157" y="2701367"/>
              <a:ext cx="1157261" cy="646331"/>
            </a:xfrm>
            <a:prstGeom prst="rect">
              <a:avLst/>
            </a:prstGeom>
          </p:spPr>
          <p:txBody>
            <a:bodyPr wrap="square">
              <a:spAutoFit/>
            </a:bodyPr>
            <a:lstStyle/>
            <a:p>
              <a:pPr lvl="1"/>
              <a:r>
                <a:rPr lang="cy-GB" sz="3600" dirty="0"/>
                <a:t>ŷ</a:t>
              </a:r>
              <a:endParaRPr lang="en-GB" sz="3600" dirty="0"/>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9128407A-E0E9-410C-8AE8-C6EC753A921D}"/>
                  </a:ext>
                </a:extLst>
              </p:cNvPr>
              <p:cNvSpPr/>
              <p:nvPr/>
            </p:nvSpPr>
            <p:spPr>
              <a:xfrm>
                <a:off x="5795823" y="2802360"/>
                <a:ext cx="3928170" cy="646331"/>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𝑒</m:t>
                      </m:r>
                      <m:r>
                        <a:rPr lang="en-US" sz="3600" i="1" dirty="0" smtClean="0">
                          <a:latin typeface="Cambria Math" panose="02040503050406030204" pitchFamily="18" charset="0"/>
                        </a:rPr>
                        <m:t> = </m:t>
                      </m:r>
                      <m:r>
                        <a:rPr lang="en-US" sz="3600" i="1" dirty="0" smtClean="0">
                          <a:latin typeface="Cambria Math" panose="02040503050406030204" pitchFamily="18" charset="0"/>
                        </a:rPr>
                        <m:t>𝐽</m:t>
                      </m:r>
                      <m:r>
                        <a:rPr lang="en-US" sz="3600" i="1" dirty="0" smtClean="0">
                          <a:latin typeface="Cambria Math" panose="02040503050406030204" pitchFamily="18" charset="0"/>
                        </a:rPr>
                        <m:t>(</m:t>
                      </m:r>
                      <m:r>
                        <a:rPr lang="en-US" sz="3600" b="1" i="1" dirty="0" smtClean="0">
                          <a:latin typeface="Cambria Math" panose="02040503050406030204" pitchFamily="18" charset="0"/>
                        </a:rPr>
                        <m:t>𝒘</m:t>
                      </m:r>
                      <m:r>
                        <a:rPr lang="en-GB" sz="3600" i="1" dirty="0">
                          <a:latin typeface="Cambria Math" panose="02040503050406030204" pitchFamily="18" charset="0"/>
                        </a:rPr>
                        <m:t>)</m:t>
                      </m:r>
                      <m:r>
                        <a:rPr lang="en-US" sz="3600" i="1" dirty="0" smtClean="0">
                          <a:latin typeface="Cambria Math" panose="02040503050406030204" pitchFamily="18" charset="0"/>
                        </a:rPr>
                        <m:t> </m:t>
                      </m:r>
                    </m:oMath>
                  </m:oMathPara>
                </a14:m>
                <a:endParaRPr lang="en-GB" sz="3600" dirty="0"/>
              </a:p>
            </p:txBody>
          </p:sp>
        </mc:Choice>
        <mc:Fallback xmlns="">
          <p:sp>
            <p:nvSpPr>
              <p:cNvPr id="51" name="Rectangle 50">
                <a:extLst>
                  <a:ext uri="{FF2B5EF4-FFF2-40B4-BE49-F238E27FC236}">
                    <a16:creationId xmlns:a16="http://schemas.microsoft.com/office/drawing/2014/main" id="{9128407A-E0E9-410C-8AE8-C6EC753A921D}"/>
                  </a:ext>
                </a:extLst>
              </p:cNvPr>
              <p:cNvSpPr>
                <a:spLocks noRot="1" noChangeAspect="1" noMove="1" noResize="1" noEditPoints="1" noAdjustHandles="1" noChangeArrowheads="1" noChangeShapeType="1" noTextEdit="1"/>
              </p:cNvSpPr>
              <p:nvPr/>
            </p:nvSpPr>
            <p:spPr>
              <a:xfrm>
                <a:off x="5795823" y="2802360"/>
                <a:ext cx="3928170" cy="646331"/>
              </a:xfrm>
              <a:prstGeom prst="rect">
                <a:avLst/>
              </a:prstGeom>
              <a:blipFill>
                <a:blip r:embed="rId2"/>
                <a:stretch>
                  <a:fillRect/>
                </a:stretch>
              </a:blipFill>
            </p:spPr>
            <p:txBody>
              <a:bodyPr/>
              <a:lstStyle/>
              <a:p>
                <a:r>
                  <a:rPr lang="en-GB">
                    <a:noFill/>
                  </a:rPr>
                  <a:t> </a:t>
                </a:r>
              </a:p>
            </p:txBody>
          </p:sp>
        </mc:Fallback>
      </mc:AlternateContent>
      <p:sp>
        <p:nvSpPr>
          <p:cNvPr id="57" name="Rectangle 56">
            <a:extLst>
              <a:ext uri="{FF2B5EF4-FFF2-40B4-BE49-F238E27FC236}">
                <a16:creationId xmlns:a16="http://schemas.microsoft.com/office/drawing/2014/main" id="{431F3D34-1F99-479C-9580-7C41DC1DBCF6}"/>
              </a:ext>
            </a:extLst>
          </p:cNvPr>
          <p:cNvSpPr/>
          <p:nvPr/>
        </p:nvSpPr>
        <p:spPr>
          <a:xfrm>
            <a:off x="6969654" y="1078145"/>
            <a:ext cx="2868432" cy="646331"/>
          </a:xfrm>
          <a:prstGeom prst="rect">
            <a:avLst/>
          </a:prstGeom>
        </p:spPr>
        <p:txBody>
          <a:bodyPr wrap="square">
            <a:spAutoFit/>
          </a:bodyPr>
          <a:lstStyle/>
          <a:p>
            <a:pPr lvl="1"/>
            <a:r>
              <a:rPr lang="en-US" sz="3600" b="1" dirty="0"/>
              <a:t>w</a:t>
            </a:r>
            <a:r>
              <a:rPr lang="en-US" sz="3600" b="1" baseline="30000" dirty="0"/>
              <a:t>(1)</a:t>
            </a:r>
            <a:endParaRPr lang="en-GB" sz="3600" b="1" baseline="30000" dirty="0"/>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301C5B24-BF71-462B-BE4C-29C01305C3A5}"/>
                  </a:ext>
                </a:extLst>
              </p:cNvPr>
              <p:cNvSpPr/>
              <p:nvPr/>
            </p:nvSpPr>
            <p:spPr>
              <a:xfrm>
                <a:off x="6753689" y="3643342"/>
                <a:ext cx="1706820" cy="976678"/>
              </a:xfrm>
              <a:prstGeom prst="rect">
                <a:avLst/>
              </a:prstGeom>
            </p:spPr>
            <p:txBody>
              <a:bodyPr wrap="square">
                <a:spAutoFit/>
              </a:bodyPr>
              <a:lstStyle/>
              <a:p>
                <a:pPr lvl="1"/>
                <a14:m>
                  <m:oMath xmlns:m="http://schemas.openxmlformats.org/officeDocument/2006/math">
                    <m:f>
                      <m:fPr>
                        <m:ctrlPr>
                          <a:rPr lang="en-US" sz="3600" i="1" smtClean="0">
                            <a:latin typeface="Cambria Math" panose="02040503050406030204" pitchFamily="18" charset="0"/>
                          </a:rPr>
                        </m:ctrlPr>
                      </m:fPr>
                      <m:num>
                        <m:r>
                          <m:rPr>
                            <m:nor/>
                          </m:rPr>
                          <a:rPr lang="en-GB" sz="3600"/>
                          <m:t>∂</m:t>
                        </m:r>
                        <m:r>
                          <a:rPr lang="en-US" sz="3600" b="0" i="1" smtClean="0">
                            <a:latin typeface="Cambria Math" panose="02040503050406030204" pitchFamily="18" charset="0"/>
                          </a:rPr>
                          <m:t>𝑒</m:t>
                        </m:r>
                      </m:num>
                      <m:den>
                        <m:r>
                          <m:rPr>
                            <m:nor/>
                          </m:rPr>
                          <a:rPr lang="en-GB" sz="3600"/>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𝒘</m:t>
                            </m:r>
                          </m:e>
                          <m:sup>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up>
                        </m:sSup>
                      </m:den>
                    </m:f>
                  </m:oMath>
                </a14:m>
                <a:r>
                  <a:rPr lang="en-US" sz="3600" dirty="0"/>
                  <a:t>	</a:t>
                </a:r>
                <a:endParaRPr lang="en-GB" sz="3600" dirty="0"/>
              </a:p>
            </p:txBody>
          </p:sp>
        </mc:Choice>
        <mc:Fallback xmlns="">
          <p:sp>
            <p:nvSpPr>
              <p:cNvPr id="58" name="Rectangle 57">
                <a:extLst>
                  <a:ext uri="{FF2B5EF4-FFF2-40B4-BE49-F238E27FC236}">
                    <a16:creationId xmlns:a16="http://schemas.microsoft.com/office/drawing/2014/main" id="{301C5B24-BF71-462B-BE4C-29C01305C3A5}"/>
                  </a:ext>
                </a:extLst>
              </p:cNvPr>
              <p:cNvSpPr>
                <a:spLocks noRot="1" noChangeAspect="1" noMove="1" noResize="1" noEditPoints="1" noAdjustHandles="1" noChangeArrowheads="1" noChangeShapeType="1" noTextEdit="1"/>
              </p:cNvSpPr>
              <p:nvPr/>
            </p:nvSpPr>
            <p:spPr>
              <a:xfrm>
                <a:off x="6753689" y="3643342"/>
                <a:ext cx="1706820" cy="97667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79D333-2C77-425B-888D-03E05F6EFAB1}"/>
                  </a:ext>
                </a:extLst>
              </p:cNvPr>
              <p:cNvSpPr/>
              <p:nvPr/>
            </p:nvSpPr>
            <p:spPr>
              <a:xfrm>
                <a:off x="5459852" y="4764941"/>
                <a:ext cx="5466766" cy="980974"/>
              </a:xfrm>
              <a:prstGeom prst="rect">
                <a:avLst/>
              </a:prstGeom>
            </p:spPr>
            <p:txBody>
              <a:bodyPr wrap="square">
                <a:spAutoFit/>
              </a:bodyPr>
              <a:lstStyle/>
              <a:p>
                <a:pPr lvl="1"/>
                <a:r>
                  <a:rPr lang="en-US" sz="3600" dirty="0"/>
                  <a:t> </a:t>
                </a:r>
                <a14:m>
                  <m:oMath xmlns:m="http://schemas.openxmlformats.org/officeDocument/2006/math">
                    <m:sSup>
                      <m:sSupPr>
                        <m:ctrlPr>
                          <a:rPr lang="en-US" sz="3600" b="1" i="1" smtClean="0">
                            <a:latin typeface="Cambria Math" panose="02040503050406030204" pitchFamily="18" charset="0"/>
                          </a:rPr>
                        </m:ctrlPr>
                      </m:sSupPr>
                      <m:e>
                        <m:r>
                          <a:rPr lang="en-US" sz="3600" b="1" i="0" smtClean="0">
                            <a:latin typeface="Cambria Math" panose="02040503050406030204" pitchFamily="18" charset="0"/>
                          </a:rPr>
                          <m:t>𝐰</m:t>
                        </m:r>
                      </m:e>
                      <m:sup>
                        <m:r>
                          <a:rPr lang="en-US" sz="3600" b="1" i="0" smtClean="0">
                            <a:latin typeface="Cambria Math" panose="02040503050406030204" pitchFamily="18" charset="0"/>
                          </a:rPr>
                          <m:t>(</m:t>
                        </m:r>
                        <m:r>
                          <a:rPr lang="en-US" sz="3600" b="1" i="0" smtClean="0">
                            <a:latin typeface="Cambria Math" panose="02040503050406030204" pitchFamily="18" charset="0"/>
                          </a:rPr>
                          <m:t>𝟐</m:t>
                        </m:r>
                        <m:r>
                          <a:rPr lang="en-US" sz="3600" b="1" i="0" smtClean="0">
                            <a:latin typeface="Cambria Math" panose="02040503050406030204" pitchFamily="18" charset="0"/>
                          </a:rPr>
                          <m:t>)</m:t>
                        </m:r>
                      </m:sup>
                    </m:sSup>
                    <m:r>
                      <a:rPr lang="en-US" sz="3600" b="0" i="0" smtClean="0">
                        <a:latin typeface="Cambria Math" panose="02040503050406030204" pitchFamily="18" charset="0"/>
                      </a:rPr>
                      <m:t>=</m:t>
                    </m:r>
                    <m:sSup>
                      <m:sSupPr>
                        <m:ctrlPr>
                          <a:rPr lang="en-US" sz="3600" b="1" i="1" smtClean="0">
                            <a:latin typeface="Cambria Math" panose="02040503050406030204" pitchFamily="18" charset="0"/>
                          </a:rPr>
                        </m:ctrlPr>
                      </m:sSupPr>
                      <m:e>
                        <m:r>
                          <a:rPr lang="en-US" sz="3600" b="1" i="0" smtClean="0">
                            <a:latin typeface="Cambria Math" panose="02040503050406030204" pitchFamily="18" charset="0"/>
                          </a:rPr>
                          <m:t>𝐰</m:t>
                        </m:r>
                      </m:e>
                      <m:sup>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up>
                    </m:sSup>
                    <m:r>
                      <a:rPr lang="en-US" sz="3600" b="0" i="1" smtClean="0">
                        <a:latin typeface="Cambria Math" panose="02040503050406030204" pitchFamily="18" charset="0"/>
                      </a:rPr>
                      <m:t>−</m:t>
                    </m:r>
                    <m:r>
                      <a:rPr lang="en-US" sz="3600" b="0" i="1" smtClean="0">
                        <a:latin typeface="Cambria Math" panose="02040503050406030204" pitchFamily="18" charset="0"/>
                      </a:rPr>
                      <m:t>𝛼</m:t>
                    </m:r>
                    <m:f>
                      <m:fPr>
                        <m:ctrlPr>
                          <a:rPr lang="en-US" sz="3600" i="1" smtClean="0">
                            <a:latin typeface="Cambria Math" panose="02040503050406030204" pitchFamily="18" charset="0"/>
                          </a:rPr>
                        </m:ctrlPr>
                      </m:fPr>
                      <m:num>
                        <m:r>
                          <m:rPr>
                            <m:nor/>
                          </m:rPr>
                          <a:rPr lang="en-GB" sz="3600"/>
                          <m:t>∂</m:t>
                        </m:r>
                        <m:r>
                          <a:rPr lang="en-US" sz="3600" b="0" i="1" smtClean="0">
                            <a:latin typeface="Cambria Math" panose="02040503050406030204" pitchFamily="18" charset="0"/>
                          </a:rPr>
                          <m:t>𝑒</m:t>
                        </m:r>
                      </m:num>
                      <m:den>
                        <m:r>
                          <m:rPr>
                            <m:nor/>
                          </m:rPr>
                          <a:rPr lang="en-GB" sz="3600"/>
                          <m:t>∂</m:t>
                        </m:r>
                        <m:sSup>
                          <m:sSupPr>
                            <m:ctrlPr>
                              <a:rPr lang="en-US" sz="3600" b="1" i="1" smtClean="0">
                                <a:latin typeface="Cambria Math" panose="02040503050406030204" pitchFamily="18" charset="0"/>
                              </a:rPr>
                            </m:ctrlPr>
                          </m:sSupPr>
                          <m:e>
                            <m:r>
                              <a:rPr lang="en-US" sz="3600" b="1" i="1" smtClean="0">
                                <a:latin typeface="Cambria Math" panose="02040503050406030204" pitchFamily="18" charset="0"/>
                              </a:rPr>
                              <m:t>𝒘</m:t>
                            </m:r>
                          </m:e>
                          <m:sup>
                            <m:r>
                              <a:rPr lang="en-US" sz="3600" b="1" i="1" smtClean="0">
                                <a:latin typeface="Cambria Math" panose="02040503050406030204" pitchFamily="18" charset="0"/>
                              </a:rPr>
                              <m:t>(</m:t>
                            </m:r>
                            <m:r>
                              <a:rPr lang="en-US" sz="3600" b="1" i="1" smtClean="0">
                                <a:latin typeface="Cambria Math" panose="02040503050406030204" pitchFamily="18" charset="0"/>
                              </a:rPr>
                              <m:t>𝟏</m:t>
                            </m:r>
                            <m:r>
                              <a:rPr lang="en-US" sz="3600" b="1" i="1" smtClean="0">
                                <a:latin typeface="Cambria Math" panose="02040503050406030204" pitchFamily="18" charset="0"/>
                              </a:rPr>
                              <m:t>)</m:t>
                            </m:r>
                          </m:sup>
                        </m:sSup>
                      </m:den>
                    </m:f>
                  </m:oMath>
                </a14:m>
                <a:r>
                  <a:rPr lang="en-US" sz="3600" dirty="0"/>
                  <a:t>	</a:t>
                </a:r>
                <a:endParaRPr lang="en-GB" sz="3600" dirty="0"/>
              </a:p>
            </p:txBody>
          </p:sp>
        </mc:Choice>
        <mc:Fallback xmlns="">
          <p:sp>
            <p:nvSpPr>
              <p:cNvPr id="59" name="Rectangle 58">
                <a:extLst>
                  <a:ext uri="{FF2B5EF4-FFF2-40B4-BE49-F238E27FC236}">
                    <a16:creationId xmlns:a16="http://schemas.microsoft.com/office/drawing/2014/main" id="{8879D333-2C77-425B-888D-03E05F6EFAB1}"/>
                  </a:ext>
                </a:extLst>
              </p:cNvPr>
              <p:cNvSpPr>
                <a:spLocks noRot="1" noChangeAspect="1" noMove="1" noResize="1" noEditPoints="1" noAdjustHandles="1" noChangeArrowheads="1" noChangeShapeType="1" noTextEdit="1"/>
              </p:cNvSpPr>
              <p:nvPr/>
            </p:nvSpPr>
            <p:spPr>
              <a:xfrm>
                <a:off x="5459852" y="4764941"/>
                <a:ext cx="5466766" cy="98097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4036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Brief History of AI</a:t>
            </a:r>
            <a:endParaRPr lang="en-GB" sz="3000" dirty="0">
              <a:solidFill>
                <a:schemeClr val="bg1"/>
              </a:solidFill>
            </a:endParaRPr>
          </a:p>
        </p:txBody>
      </p:sp>
      <p:sp>
        <p:nvSpPr>
          <p:cNvPr id="11" name="Rectangle 10">
            <a:extLst>
              <a:ext uri="{FF2B5EF4-FFF2-40B4-BE49-F238E27FC236}">
                <a16:creationId xmlns:a16="http://schemas.microsoft.com/office/drawing/2014/main" id="{37C7C731-F5B7-4FE1-8B0B-24683A350A5E}"/>
              </a:ext>
            </a:extLst>
          </p:cNvPr>
          <p:cNvSpPr/>
          <p:nvPr/>
        </p:nvSpPr>
        <p:spPr>
          <a:xfrm>
            <a:off x="838200" y="1152921"/>
            <a:ext cx="10515600" cy="5355312"/>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t>1941</a:t>
            </a:r>
            <a:r>
              <a:rPr lang="en-US" dirty="0"/>
              <a:t>: First Program-controlled Computer </a:t>
            </a:r>
          </a:p>
          <a:p>
            <a:pPr marL="285750" indent="-285750">
              <a:lnSpc>
                <a:spcPct val="150000"/>
              </a:lnSpc>
              <a:buFont typeface="Arial" panose="020B0604020202020204" pitchFamily="34" charset="0"/>
              <a:buChar char="•"/>
            </a:pPr>
            <a:r>
              <a:rPr lang="en-US" b="1" dirty="0"/>
              <a:t>1943</a:t>
            </a:r>
            <a:r>
              <a:rPr lang="en-US" dirty="0"/>
              <a:t>: Neural Networks</a:t>
            </a:r>
          </a:p>
          <a:p>
            <a:pPr marL="285750" indent="-285750">
              <a:lnSpc>
                <a:spcPct val="150000"/>
              </a:lnSpc>
              <a:buFont typeface="Arial" panose="020B0604020202020204" pitchFamily="34" charset="0"/>
              <a:buChar char="•"/>
            </a:pPr>
            <a:r>
              <a:rPr lang="en-US" b="1" dirty="0"/>
              <a:t>1957</a:t>
            </a:r>
            <a:r>
              <a:rPr lang="en-US" dirty="0"/>
              <a:t>: Perceptron</a:t>
            </a:r>
          </a:p>
          <a:p>
            <a:pPr marL="285750" indent="-285750">
              <a:lnSpc>
                <a:spcPct val="150000"/>
              </a:lnSpc>
              <a:buFont typeface="Arial" panose="020B0604020202020204" pitchFamily="34" charset="0"/>
              <a:buChar char="•"/>
            </a:pPr>
            <a:r>
              <a:rPr lang="en-US" b="1" dirty="0"/>
              <a:t>1970</a:t>
            </a:r>
            <a:r>
              <a:rPr lang="en-US" dirty="0"/>
              <a:t>: Backpropagation</a:t>
            </a:r>
          </a:p>
          <a:p>
            <a:pPr marL="285750" indent="-285750">
              <a:lnSpc>
                <a:spcPct val="150000"/>
              </a:lnSpc>
              <a:buFont typeface="Arial" panose="020B0604020202020204" pitchFamily="34" charset="0"/>
              <a:buChar char="•"/>
            </a:pPr>
            <a:r>
              <a:rPr lang="en-US" b="1" dirty="0"/>
              <a:t>1979</a:t>
            </a:r>
            <a:r>
              <a:rPr lang="en-US" dirty="0"/>
              <a:t>: Convolutional Neural Network</a:t>
            </a:r>
          </a:p>
          <a:p>
            <a:pPr marL="285750" indent="-285750">
              <a:lnSpc>
                <a:spcPct val="150000"/>
              </a:lnSpc>
              <a:buFont typeface="Arial" panose="020B0604020202020204" pitchFamily="34" charset="0"/>
              <a:buChar char="•"/>
            </a:pPr>
            <a:r>
              <a:rPr lang="en-US" b="1" dirty="0"/>
              <a:t>1982</a:t>
            </a:r>
            <a:r>
              <a:rPr lang="en-US" dirty="0"/>
              <a:t>: Recurrent Neural Network</a:t>
            </a:r>
          </a:p>
          <a:p>
            <a:pPr marL="285750" indent="-285750">
              <a:lnSpc>
                <a:spcPct val="150000"/>
              </a:lnSpc>
              <a:buFont typeface="Arial" panose="020B0604020202020204" pitchFamily="34" charset="0"/>
              <a:buChar char="•"/>
            </a:pPr>
            <a:r>
              <a:rPr lang="en-US" b="1" dirty="0"/>
              <a:t>1989</a:t>
            </a:r>
            <a:r>
              <a:rPr lang="en-US" dirty="0"/>
              <a:t>: Reinforcement Learning</a:t>
            </a:r>
          </a:p>
          <a:p>
            <a:pPr marL="285750" indent="-285750">
              <a:lnSpc>
                <a:spcPct val="150000"/>
              </a:lnSpc>
              <a:buFont typeface="Arial" panose="020B0604020202020204" pitchFamily="34" charset="0"/>
              <a:buChar char="•"/>
            </a:pPr>
            <a:r>
              <a:rPr lang="en-US" b="1" dirty="0"/>
              <a:t>1997</a:t>
            </a:r>
            <a:r>
              <a:rPr lang="en-US" dirty="0"/>
              <a:t>: Deep Blue defeats world chess champion Garry Kasparov</a:t>
            </a:r>
          </a:p>
          <a:p>
            <a:pPr marL="285750" indent="-285750">
              <a:lnSpc>
                <a:spcPct val="150000"/>
              </a:lnSpc>
              <a:buFont typeface="Arial" panose="020B0604020202020204" pitchFamily="34" charset="0"/>
              <a:buChar char="•"/>
            </a:pPr>
            <a:r>
              <a:rPr lang="en-US" b="1" dirty="0"/>
              <a:t>2014</a:t>
            </a:r>
            <a:r>
              <a:rPr lang="en-US" dirty="0"/>
              <a:t>: Generative Adversarial Networks</a:t>
            </a:r>
          </a:p>
          <a:p>
            <a:pPr marL="285750" indent="-285750">
              <a:lnSpc>
                <a:spcPct val="150000"/>
              </a:lnSpc>
              <a:buFont typeface="Arial" panose="020B0604020202020204" pitchFamily="34" charset="0"/>
              <a:buChar char="•"/>
            </a:pPr>
            <a:r>
              <a:rPr lang="en-US" b="1" dirty="0"/>
              <a:t>2016</a:t>
            </a:r>
            <a:r>
              <a:rPr lang="en-US" dirty="0"/>
              <a:t>: AlphaGo beats world Go champion Lee Sedol </a:t>
            </a:r>
          </a:p>
          <a:p>
            <a:pPr marL="285750" indent="-285750">
              <a:lnSpc>
                <a:spcPct val="150000"/>
              </a:lnSpc>
              <a:buFont typeface="Arial" panose="020B0604020202020204" pitchFamily="34" charset="0"/>
              <a:buChar char="•"/>
            </a:pPr>
            <a:r>
              <a:rPr lang="en-US" b="1" dirty="0"/>
              <a:t>2017</a:t>
            </a:r>
            <a:r>
              <a:rPr lang="en-US" dirty="0"/>
              <a:t>: </a:t>
            </a:r>
            <a:r>
              <a:rPr lang="en-US" dirty="0" err="1"/>
              <a:t>AlphaZero</a:t>
            </a:r>
            <a:endParaRPr lang="en-US" dirty="0"/>
          </a:p>
          <a:p>
            <a:pPr marL="285750" indent="-285750">
              <a:lnSpc>
                <a:spcPct val="150000"/>
              </a:lnSpc>
              <a:buFont typeface="Arial" panose="020B0604020202020204" pitchFamily="34" charset="0"/>
              <a:buChar char="•"/>
            </a:pPr>
            <a:r>
              <a:rPr lang="en-US" b="1" dirty="0"/>
              <a:t>2019</a:t>
            </a:r>
            <a:r>
              <a:rPr lang="en-US" dirty="0"/>
              <a:t>: GPT-2</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885B29DE-51C9-43F1-ADA2-6C85D618FD98}"/>
              </a:ext>
            </a:extLst>
          </p:cNvPr>
          <p:cNvSpPr txBox="1"/>
          <p:nvPr/>
        </p:nvSpPr>
        <p:spPr>
          <a:xfrm>
            <a:off x="838200" y="6231234"/>
            <a:ext cx="5369740" cy="276999"/>
          </a:xfrm>
          <a:prstGeom prst="rect">
            <a:avLst/>
          </a:prstGeom>
          <a:noFill/>
        </p:spPr>
        <p:txBody>
          <a:bodyPr wrap="none" rtlCol="0">
            <a:spAutoFit/>
          </a:bodyPr>
          <a:lstStyle/>
          <a:p>
            <a:r>
              <a:rPr lang="en-US" sz="1200" dirty="0"/>
              <a:t>* dates are for perspective, not as definitive historical record of invention or credit</a:t>
            </a:r>
            <a:endParaRPr lang="en-GB" sz="1200" dirty="0"/>
          </a:p>
        </p:txBody>
      </p:sp>
    </p:spTree>
    <p:extLst>
      <p:ext uri="{BB962C8B-B14F-4D97-AF65-F5344CB8AC3E}">
        <p14:creationId xmlns:p14="http://schemas.microsoft.com/office/powerpoint/2010/main" val="33475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Binary Classification</a:t>
            </a:r>
            <a:endParaRPr lang="en-GB" sz="3000" dirty="0">
              <a:solidFill>
                <a:schemeClr val="bg1"/>
              </a:solidFill>
            </a:endParaRPr>
          </a:p>
        </p:txBody>
      </p:sp>
      <p:sp>
        <p:nvSpPr>
          <p:cNvPr id="29" name="Rectangle 28">
            <a:extLst>
              <a:ext uri="{FF2B5EF4-FFF2-40B4-BE49-F238E27FC236}">
                <a16:creationId xmlns:a16="http://schemas.microsoft.com/office/drawing/2014/main" id="{42D357F0-9C9C-4D28-9932-83776EF5C1B9}"/>
              </a:ext>
            </a:extLst>
          </p:cNvPr>
          <p:cNvSpPr/>
          <p:nvPr/>
        </p:nvSpPr>
        <p:spPr>
          <a:xfrm>
            <a:off x="2790820" y="1537680"/>
            <a:ext cx="987242" cy="727571"/>
          </a:xfrm>
          <a:prstGeom prst="rect">
            <a:avLst/>
          </a:prstGeom>
        </p:spPr>
        <p:txBody>
          <a:bodyPr wrap="square">
            <a:spAutoFit/>
          </a:bodyPr>
          <a:lstStyle/>
          <a:p>
            <a:pPr lvl="1">
              <a:lnSpc>
                <a:spcPct val="200000"/>
              </a:lnSpc>
            </a:pPr>
            <a:r>
              <a:rPr lang="en-US" sz="3600" baseline="30000" dirty="0"/>
              <a:t>: 0</a:t>
            </a:r>
          </a:p>
        </p:txBody>
      </p:sp>
      <p:cxnSp>
        <p:nvCxnSpPr>
          <p:cNvPr id="10" name="Straight Arrow Connector 9">
            <a:extLst>
              <a:ext uri="{FF2B5EF4-FFF2-40B4-BE49-F238E27FC236}">
                <a16:creationId xmlns:a16="http://schemas.microsoft.com/office/drawing/2014/main" id="{27E86511-0E73-49F7-BF37-CF2C21D01615}"/>
              </a:ext>
            </a:extLst>
          </p:cNvPr>
          <p:cNvCxnSpPr>
            <a:cxnSpLocks/>
            <a:stCxn id="2054" idx="3"/>
            <a:endCxn id="17" idx="1"/>
          </p:cNvCxnSpPr>
          <p:nvPr/>
        </p:nvCxnSpPr>
        <p:spPr>
          <a:xfrm>
            <a:off x="2651190" y="399100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AA6C3C3-FBE4-4DBC-8541-FC9C382B297F}"/>
                  </a:ext>
                </a:extLst>
              </p:cNvPr>
              <p:cNvSpPr/>
              <p:nvPr/>
            </p:nvSpPr>
            <p:spPr>
              <a:xfrm>
                <a:off x="5168271" y="3753793"/>
                <a:ext cx="555813" cy="4744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rPr>
                      <m:t>𝜎</m:t>
                    </m:r>
                  </m:oMath>
                </a14:m>
                <a:r>
                  <a:rPr lang="en-US" dirty="0"/>
                  <a:t>(z)</a:t>
                </a:r>
                <a:endParaRPr lang="en-GB" dirty="0"/>
              </a:p>
            </p:txBody>
          </p:sp>
        </mc:Choice>
        <mc:Fallback xmlns="">
          <p:sp>
            <p:nvSpPr>
              <p:cNvPr id="12" name="Rectangle 11">
                <a:extLst>
                  <a:ext uri="{FF2B5EF4-FFF2-40B4-BE49-F238E27FC236}">
                    <a16:creationId xmlns:a16="http://schemas.microsoft.com/office/drawing/2014/main" id="{CAA6C3C3-FBE4-4DBC-8541-FC9C382B297F}"/>
                  </a:ext>
                </a:extLst>
              </p:cNvPr>
              <p:cNvSpPr>
                <a:spLocks noRot="1" noChangeAspect="1" noMove="1" noResize="1" noEditPoints="1" noAdjustHandles="1" noChangeArrowheads="1" noChangeShapeType="1" noTextEdit="1"/>
              </p:cNvSpPr>
              <p:nvPr/>
            </p:nvSpPr>
            <p:spPr>
              <a:xfrm>
                <a:off x="5168271" y="3753793"/>
                <a:ext cx="555813" cy="474416"/>
              </a:xfrm>
              <a:prstGeom prst="rect">
                <a:avLst/>
              </a:prstGeom>
              <a:blipFill>
                <a:blip r:embed="rId2"/>
                <a:stretch>
                  <a:fillRect r="-7527" b="-7500"/>
                </a:stretch>
              </a:blipFill>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7D0437EE-4EF0-45CC-8D2D-7F7DAB3FC63D}"/>
              </a:ext>
            </a:extLst>
          </p:cNvPr>
          <p:cNvCxnSpPr>
            <a:cxnSpLocks/>
            <a:stCxn id="17" idx="3"/>
            <a:endCxn id="12" idx="1"/>
          </p:cNvCxnSpPr>
          <p:nvPr/>
        </p:nvCxnSpPr>
        <p:spPr>
          <a:xfrm>
            <a:off x="4535020" y="399100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51BBAF-E43E-4D08-8F2F-5AF9747B7E08}"/>
              </a:ext>
            </a:extLst>
          </p:cNvPr>
          <p:cNvCxnSpPr>
            <a:cxnSpLocks/>
            <a:stCxn id="12" idx="3"/>
            <a:endCxn id="32" idx="1"/>
          </p:cNvCxnSpPr>
          <p:nvPr/>
        </p:nvCxnSpPr>
        <p:spPr>
          <a:xfrm>
            <a:off x="5724084" y="399100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7E12B89-CD3D-4A04-8A29-4FC4F0C06735}"/>
                  </a:ext>
                </a:extLst>
              </p:cNvPr>
              <p:cNvSpPr/>
              <p:nvPr/>
            </p:nvSpPr>
            <p:spPr>
              <a:xfrm>
                <a:off x="3284441" y="3635189"/>
                <a:ext cx="1250579" cy="7116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model</m:t>
                      </m:r>
                    </m:oMath>
                  </m:oMathPara>
                </a14:m>
                <a:endParaRPr lang="en-GB" dirty="0"/>
              </a:p>
            </p:txBody>
          </p:sp>
        </mc:Choice>
        <mc:Fallback xmlns="">
          <p:sp>
            <p:nvSpPr>
              <p:cNvPr id="17" name="Rectangle 16">
                <a:extLst>
                  <a:ext uri="{FF2B5EF4-FFF2-40B4-BE49-F238E27FC236}">
                    <a16:creationId xmlns:a16="http://schemas.microsoft.com/office/drawing/2014/main" id="{67E12B89-CD3D-4A04-8A29-4FC4F0C06735}"/>
                  </a:ext>
                </a:extLst>
              </p:cNvPr>
              <p:cNvSpPr>
                <a:spLocks noRot="1" noChangeAspect="1" noMove="1" noResize="1" noEditPoints="1" noAdjustHandles="1" noChangeArrowheads="1" noChangeShapeType="1" noTextEdit="1"/>
              </p:cNvSpPr>
              <p:nvPr/>
            </p:nvSpPr>
            <p:spPr>
              <a:xfrm>
                <a:off x="3284441" y="3635189"/>
                <a:ext cx="1250579" cy="711624"/>
              </a:xfrm>
              <a:prstGeom prst="rect">
                <a:avLst/>
              </a:prstGeom>
              <a:blipFill>
                <a:blip r:embed="rId3"/>
                <a:stretch>
                  <a:fillRect/>
                </a:stretch>
              </a:blipFill>
            </p:spPr>
            <p:txBody>
              <a:bodyPr/>
              <a:lstStyle/>
              <a:p>
                <a:r>
                  <a:rPr lang="en-GB">
                    <a:noFill/>
                  </a:rPr>
                  <a:t> </a:t>
                </a:r>
              </a:p>
            </p:txBody>
          </p:sp>
        </mc:Fallback>
      </mc:AlternateContent>
      <p:pic>
        <p:nvPicPr>
          <p:cNvPr id="2050" name="Picture 2" descr="Image result for cat">
            <a:extLst>
              <a:ext uri="{FF2B5EF4-FFF2-40B4-BE49-F238E27FC236}">
                <a16:creationId xmlns:a16="http://schemas.microsoft.com/office/drawing/2014/main" id="{BC41B6FC-184D-4E55-A45B-BA751D7EF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468" y="1334742"/>
            <a:ext cx="1709655" cy="11376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og">
            <a:extLst>
              <a:ext uri="{FF2B5EF4-FFF2-40B4-BE49-F238E27FC236}">
                <a16:creationId xmlns:a16="http://schemas.microsoft.com/office/drawing/2014/main" id="{14420C7A-99F6-46E9-8632-3B655AB68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512" y="1274314"/>
            <a:ext cx="1709655" cy="125940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CDFBEC71-9C36-47B8-8154-9FC8512B9962}"/>
              </a:ext>
            </a:extLst>
          </p:cNvPr>
          <p:cNvSpPr/>
          <p:nvPr/>
        </p:nvSpPr>
        <p:spPr>
          <a:xfrm>
            <a:off x="6864897" y="1537680"/>
            <a:ext cx="987242" cy="727571"/>
          </a:xfrm>
          <a:prstGeom prst="rect">
            <a:avLst/>
          </a:prstGeom>
        </p:spPr>
        <p:txBody>
          <a:bodyPr wrap="square">
            <a:spAutoFit/>
          </a:bodyPr>
          <a:lstStyle/>
          <a:p>
            <a:pPr lvl="1">
              <a:lnSpc>
                <a:spcPct val="200000"/>
              </a:lnSpc>
            </a:pPr>
            <a:r>
              <a:rPr lang="en-US" sz="3600" baseline="30000" dirty="0"/>
              <a:t>: 1</a:t>
            </a:r>
          </a:p>
        </p:txBody>
      </p:sp>
      <p:pic>
        <p:nvPicPr>
          <p:cNvPr id="2054" name="Picture 6" descr="Image result for dog">
            <a:extLst>
              <a:ext uri="{FF2B5EF4-FFF2-40B4-BE49-F238E27FC236}">
                <a16:creationId xmlns:a16="http://schemas.microsoft.com/office/drawing/2014/main" id="{E47E092E-6465-4D7B-8F8A-E75880BB6D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315" y="3422151"/>
            <a:ext cx="1678875" cy="11376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2123EE4-6DAE-4A37-A73F-B6FE82C83EB3}"/>
                  </a:ext>
                </a:extLst>
              </p:cNvPr>
              <p:cNvSpPr txBox="1"/>
              <p:nvPr/>
            </p:nvSpPr>
            <p:spPr>
              <a:xfrm>
                <a:off x="6357335" y="3806335"/>
                <a:ext cx="1952947"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=1|</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GB" dirty="0"/>
                  <a:t> = 0.85 </a:t>
                </a:r>
              </a:p>
            </p:txBody>
          </p:sp>
        </mc:Choice>
        <mc:Fallback xmlns="">
          <p:sp>
            <p:nvSpPr>
              <p:cNvPr id="32" name="TextBox 31">
                <a:extLst>
                  <a:ext uri="{FF2B5EF4-FFF2-40B4-BE49-F238E27FC236}">
                    <a16:creationId xmlns:a16="http://schemas.microsoft.com/office/drawing/2014/main" id="{12123EE4-6DAE-4A37-A73F-B6FE82C83EB3}"/>
                  </a:ext>
                </a:extLst>
              </p:cNvPr>
              <p:cNvSpPr txBox="1">
                <a:spLocks noRot="1" noChangeAspect="1" noMove="1" noResize="1" noEditPoints="1" noAdjustHandles="1" noChangeArrowheads="1" noChangeShapeType="1" noTextEdit="1"/>
              </p:cNvSpPr>
              <p:nvPr/>
            </p:nvSpPr>
            <p:spPr>
              <a:xfrm>
                <a:off x="6357335" y="3806335"/>
                <a:ext cx="1952947" cy="369332"/>
              </a:xfrm>
              <a:prstGeom prst="rect">
                <a:avLst/>
              </a:prstGeom>
              <a:blipFill>
                <a:blip r:embed="rId7"/>
                <a:stretch>
                  <a:fillRect t="-8197" r="-2813"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F3A54E-E2A8-447A-B5A7-BD3738CE6A83}"/>
                  </a:ext>
                </a:extLst>
              </p:cNvPr>
              <p:cNvSpPr txBox="1"/>
              <p:nvPr/>
            </p:nvSpPr>
            <p:spPr>
              <a:xfrm>
                <a:off x="7852139" y="3598257"/>
                <a:ext cx="19529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0.85&gt;0.5</m:t>
                      </m:r>
                    </m:oMath>
                  </m:oMathPara>
                </a14:m>
                <a:endParaRPr lang="en-GB" dirty="0"/>
              </a:p>
            </p:txBody>
          </p:sp>
        </mc:Choice>
        <mc:Fallback xmlns="">
          <p:sp>
            <p:nvSpPr>
              <p:cNvPr id="37" name="TextBox 36">
                <a:extLst>
                  <a:ext uri="{FF2B5EF4-FFF2-40B4-BE49-F238E27FC236}">
                    <a16:creationId xmlns:a16="http://schemas.microsoft.com/office/drawing/2014/main" id="{EEF3A54E-E2A8-447A-B5A7-BD3738CE6A83}"/>
                  </a:ext>
                </a:extLst>
              </p:cNvPr>
              <p:cNvSpPr txBox="1">
                <a:spLocks noRot="1" noChangeAspect="1" noMove="1" noResize="1" noEditPoints="1" noAdjustHandles="1" noChangeArrowheads="1" noChangeShapeType="1" noTextEdit="1"/>
              </p:cNvSpPr>
              <p:nvPr/>
            </p:nvSpPr>
            <p:spPr>
              <a:xfrm>
                <a:off x="7852139" y="3598257"/>
                <a:ext cx="1952947" cy="369332"/>
              </a:xfrm>
              <a:prstGeom prst="rect">
                <a:avLst/>
              </a:prstGeom>
              <a:blipFill>
                <a:blip r:embed="rId8"/>
                <a:stretch>
                  <a:fillRect/>
                </a:stretch>
              </a:blipFill>
            </p:spPr>
            <p:txBody>
              <a:bodyPr/>
              <a:lstStyle/>
              <a:p>
                <a:r>
                  <a:rPr lang="en-GB">
                    <a:noFill/>
                  </a:rPr>
                  <a:t> </a:t>
                </a:r>
              </a:p>
            </p:txBody>
          </p:sp>
        </mc:Fallback>
      </mc:AlternateContent>
      <p:cxnSp>
        <p:nvCxnSpPr>
          <p:cNvPr id="47" name="Straight Arrow Connector 46">
            <a:extLst>
              <a:ext uri="{FF2B5EF4-FFF2-40B4-BE49-F238E27FC236}">
                <a16:creationId xmlns:a16="http://schemas.microsoft.com/office/drawing/2014/main" id="{4D35E75D-D3FD-4869-BFAE-7BE9C8DB4B4F}"/>
              </a:ext>
            </a:extLst>
          </p:cNvPr>
          <p:cNvCxnSpPr>
            <a:cxnSpLocks/>
            <a:stCxn id="32" idx="3"/>
          </p:cNvCxnSpPr>
          <p:nvPr/>
        </p:nvCxnSpPr>
        <p:spPr>
          <a:xfrm flipV="1">
            <a:off x="8310282" y="3980743"/>
            <a:ext cx="1036663" cy="10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73BA69E-DBA4-479F-A29B-9B92E04E0383}"/>
                  </a:ext>
                </a:extLst>
              </p:cNvPr>
              <p:cNvSpPr/>
              <p:nvPr/>
            </p:nvSpPr>
            <p:spPr>
              <a:xfrm>
                <a:off x="9047865" y="3767534"/>
                <a:ext cx="1311385"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cy-GB" sz="2000" i="1" dirty="0" smtClean="0">
                          <a:latin typeface="Cambria Math" panose="02040503050406030204" pitchFamily="18" charset="0"/>
                        </a:rPr>
                        <m:t>ŷ=1</m:t>
                      </m:r>
                    </m:oMath>
                  </m:oMathPara>
                </a14:m>
                <a:endParaRPr lang="en-GB" sz="2000" dirty="0"/>
              </a:p>
            </p:txBody>
          </p:sp>
        </mc:Choice>
        <mc:Fallback xmlns="">
          <p:sp>
            <p:nvSpPr>
              <p:cNvPr id="52" name="Rectangle 51">
                <a:extLst>
                  <a:ext uri="{FF2B5EF4-FFF2-40B4-BE49-F238E27FC236}">
                    <a16:creationId xmlns:a16="http://schemas.microsoft.com/office/drawing/2014/main" id="{A73BA69E-DBA4-479F-A29B-9B92E04E0383}"/>
                  </a:ext>
                </a:extLst>
              </p:cNvPr>
              <p:cNvSpPr>
                <a:spLocks noRot="1" noChangeAspect="1" noMove="1" noResize="1" noEditPoints="1" noAdjustHandles="1" noChangeArrowheads="1" noChangeShapeType="1" noTextEdit="1"/>
              </p:cNvSpPr>
              <p:nvPr/>
            </p:nvSpPr>
            <p:spPr>
              <a:xfrm>
                <a:off x="9047865" y="3767534"/>
                <a:ext cx="1311385" cy="400110"/>
              </a:xfrm>
              <a:prstGeom prst="rect">
                <a:avLst/>
              </a:prstGeom>
              <a:blipFill>
                <a:blip r:embed="rId9"/>
                <a:stretch>
                  <a:fillRect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0D9A3696-D224-4748-8F50-FA59C2702CF5}"/>
                  </a:ext>
                </a:extLst>
              </p:cNvPr>
              <p:cNvSpPr/>
              <p:nvPr/>
            </p:nvSpPr>
            <p:spPr>
              <a:xfrm>
                <a:off x="1626060" y="4559850"/>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oMath>
                  </m:oMathPara>
                </a14:m>
                <a:endParaRPr lang="en-GB" dirty="0"/>
              </a:p>
            </p:txBody>
          </p:sp>
        </mc:Choice>
        <mc:Fallback xmlns="">
          <p:sp>
            <p:nvSpPr>
              <p:cNvPr id="53" name="Rectangle 52">
                <a:extLst>
                  <a:ext uri="{FF2B5EF4-FFF2-40B4-BE49-F238E27FC236}">
                    <a16:creationId xmlns:a16="http://schemas.microsoft.com/office/drawing/2014/main" id="{0D9A3696-D224-4748-8F50-FA59C2702CF5}"/>
                  </a:ext>
                </a:extLst>
              </p:cNvPr>
              <p:cNvSpPr>
                <a:spLocks noRot="1" noChangeAspect="1" noMove="1" noResize="1" noEditPoints="1" noAdjustHandles="1" noChangeArrowheads="1" noChangeShapeType="1" noTextEdit="1"/>
              </p:cNvSpPr>
              <p:nvPr/>
            </p:nvSpPr>
            <p:spPr>
              <a:xfrm>
                <a:off x="1626060" y="4559850"/>
                <a:ext cx="371384" cy="369332"/>
              </a:xfrm>
              <a:prstGeom prst="rect">
                <a:avLst/>
              </a:prstGeom>
              <a:blipFill>
                <a:blip r:embed="rId10"/>
                <a:stretch>
                  <a:fillRect/>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33E0C9ED-ADCB-43B5-9100-9F278C1AB5BE}"/>
              </a:ext>
            </a:extLst>
          </p:cNvPr>
          <p:cNvSpPr/>
          <p:nvPr/>
        </p:nvSpPr>
        <p:spPr>
          <a:xfrm>
            <a:off x="482936" y="5132575"/>
            <a:ext cx="4336508" cy="464871"/>
          </a:xfrm>
          <a:prstGeom prst="rect">
            <a:avLst/>
          </a:prstGeom>
        </p:spPr>
        <p:txBody>
          <a:bodyPr wrap="none">
            <a:spAutoFit/>
          </a:bodyPr>
          <a:lstStyle/>
          <a:p>
            <a:pPr lvl="1">
              <a:lnSpc>
                <a:spcPct val="150000"/>
              </a:lnSpc>
            </a:pPr>
            <a:r>
              <a:rPr lang="en-US" b="1" dirty="0"/>
              <a:t>Loss function: </a:t>
            </a:r>
            <a:r>
              <a:rPr lang="en-US" dirty="0"/>
              <a:t>Binary cross-entropy loss</a:t>
            </a:r>
          </a:p>
        </p:txBody>
      </p:sp>
      <p:sp>
        <p:nvSpPr>
          <p:cNvPr id="19" name="Rectangle 18">
            <a:extLst>
              <a:ext uri="{FF2B5EF4-FFF2-40B4-BE49-F238E27FC236}">
                <a16:creationId xmlns:a16="http://schemas.microsoft.com/office/drawing/2014/main" id="{5DCB4B95-FAA2-4D1D-AA8F-1228A3CB2C50}"/>
              </a:ext>
            </a:extLst>
          </p:cNvPr>
          <p:cNvSpPr/>
          <p:nvPr/>
        </p:nvSpPr>
        <p:spPr>
          <a:xfrm>
            <a:off x="2449653" y="3085190"/>
            <a:ext cx="2656818" cy="464871"/>
          </a:xfrm>
          <a:prstGeom prst="rect">
            <a:avLst/>
          </a:prstGeom>
        </p:spPr>
        <p:txBody>
          <a:bodyPr wrap="none">
            <a:spAutoFit/>
          </a:bodyPr>
          <a:lstStyle/>
          <a:p>
            <a:pPr lvl="1">
              <a:lnSpc>
                <a:spcPct val="150000"/>
              </a:lnSpc>
            </a:pPr>
            <a:r>
              <a:rPr lang="en-US" b="1" dirty="0"/>
              <a:t>Forward propagation</a:t>
            </a:r>
            <a:endParaRPr lang="en-US" dirty="0"/>
          </a:p>
        </p:txBody>
      </p:sp>
    </p:spTree>
    <p:extLst>
      <p:ext uri="{BB962C8B-B14F-4D97-AF65-F5344CB8AC3E}">
        <p14:creationId xmlns:p14="http://schemas.microsoft.com/office/powerpoint/2010/main" val="62654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Neural Network</a:t>
            </a:r>
            <a:endParaRPr lang="en-GB" sz="3000" dirty="0">
              <a:solidFill>
                <a:schemeClr val="bg1"/>
              </a:solidFill>
            </a:endParaRPr>
          </a:p>
        </p:txBody>
      </p:sp>
      <p:pic>
        <p:nvPicPr>
          <p:cNvPr id="12306" name="Picture 18" descr="Image result for neural networks">
            <a:extLst>
              <a:ext uri="{FF2B5EF4-FFF2-40B4-BE49-F238E27FC236}">
                <a16:creationId xmlns:a16="http://schemas.microsoft.com/office/drawing/2014/main" id="{B0E65925-86B9-4466-B8FB-E67CC68A1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87" y="1524318"/>
            <a:ext cx="8582025" cy="39719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54CF36-3C10-46F6-A01D-91E7D7A9C7C6}"/>
              </a:ext>
            </a:extLst>
          </p:cNvPr>
          <p:cNvSpPr txBox="1"/>
          <p:nvPr/>
        </p:nvSpPr>
        <p:spPr>
          <a:xfrm>
            <a:off x="2641944" y="5495926"/>
            <a:ext cx="6908110" cy="276999"/>
          </a:xfrm>
          <a:prstGeom prst="rect">
            <a:avLst/>
          </a:prstGeom>
          <a:noFill/>
        </p:spPr>
        <p:txBody>
          <a:bodyPr wrap="none" rtlCol="0">
            <a:spAutoFit/>
          </a:bodyPr>
          <a:lstStyle/>
          <a:p>
            <a:r>
              <a:rPr lang="en-US" sz="1200" dirty="0"/>
              <a:t>Deep Neural Network from </a:t>
            </a:r>
            <a:r>
              <a:rPr lang="en-GB" sz="1200" dirty="0">
                <a:hlinkClick r:id="rId3"/>
              </a:rPr>
              <a:t>https://developer.oracle.com/databases/neural-network-machine-learning.html</a:t>
            </a:r>
            <a:endParaRPr lang="en-GB" sz="1200" dirty="0"/>
          </a:p>
        </p:txBody>
      </p:sp>
      <p:sp>
        <p:nvSpPr>
          <p:cNvPr id="29" name="Rectangle 28">
            <a:extLst>
              <a:ext uri="{FF2B5EF4-FFF2-40B4-BE49-F238E27FC236}">
                <a16:creationId xmlns:a16="http://schemas.microsoft.com/office/drawing/2014/main" id="{FE655BB9-38CB-4A40-A2DE-19E18F9F8ADC}"/>
              </a:ext>
            </a:extLst>
          </p:cNvPr>
          <p:cNvSpPr/>
          <p:nvPr/>
        </p:nvSpPr>
        <p:spPr>
          <a:xfrm>
            <a:off x="5054599" y="1746595"/>
            <a:ext cx="2082800" cy="369332"/>
          </a:xfrm>
          <a:prstGeom prst="rect">
            <a:avLst/>
          </a:prstGeom>
        </p:spPr>
        <p:txBody>
          <a:bodyPr wrap="square">
            <a:spAutoFit/>
          </a:bodyPr>
          <a:lstStyle/>
          <a:p>
            <a:pPr lvl="1"/>
            <a:r>
              <a:rPr lang="en-US" b="1" dirty="0"/>
              <a:t>Hidden Layer 2 </a:t>
            </a:r>
            <a:endParaRPr lang="en-GB" b="1" dirty="0"/>
          </a:p>
        </p:txBody>
      </p:sp>
      <p:sp>
        <p:nvSpPr>
          <p:cNvPr id="32" name="Rectangle 31">
            <a:extLst>
              <a:ext uri="{FF2B5EF4-FFF2-40B4-BE49-F238E27FC236}">
                <a16:creationId xmlns:a16="http://schemas.microsoft.com/office/drawing/2014/main" id="{810FEE64-DF61-4F91-95D9-8ECD313F2F12}"/>
              </a:ext>
            </a:extLst>
          </p:cNvPr>
          <p:cNvSpPr/>
          <p:nvPr/>
        </p:nvSpPr>
        <p:spPr>
          <a:xfrm>
            <a:off x="3454400" y="1377263"/>
            <a:ext cx="2082800" cy="369332"/>
          </a:xfrm>
          <a:prstGeom prst="rect">
            <a:avLst/>
          </a:prstGeom>
        </p:spPr>
        <p:txBody>
          <a:bodyPr wrap="square">
            <a:spAutoFit/>
          </a:bodyPr>
          <a:lstStyle/>
          <a:p>
            <a:pPr lvl="1"/>
            <a:r>
              <a:rPr lang="en-US" b="1" dirty="0"/>
              <a:t>Hidden Layer 1</a:t>
            </a:r>
            <a:endParaRPr lang="en-GB" b="1" dirty="0"/>
          </a:p>
        </p:txBody>
      </p:sp>
      <p:sp>
        <p:nvSpPr>
          <p:cNvPr id="35" name="Rectangle 34">
            <a:extLst>
              <a:ext uri="{FF2B5EF4-FFF2-40B4-BE49-F238E27FC236}">
                <a16:creationId xmlns:a16="http://schemas.microsoft.com/office/drawing/2014/main" id="{532F2723-DF79-4AA3-ABC4-8B924D148457}"/>
              </a:ext>
            </a:extLst>
          </p:cNvPr>
          <p:cNvSpPr/>
          <p:nvPr/>
        </p:nvSpPr>
        <p:spPr>
          <a:xfrm>
            <a:off x="6610984" y="2131818"/>
            <a:ext cx="2082800" cy="369332"/>
          </a:xfrm>
          <a:prstGeom prst="rect">
            <a:avLst/>
          </a:prstGeom>
        </p:spPr>
        <p:txBody>
          <a:bodyPr wrap="square">
            <a:spAutoFit/>
          </a:bodyPr>
          <a:lstStyle/>
          <a:p>
            <a:pPr lvl="1"/>
            <a:r>
              <a:rPr lang="en-US" b="1" dirty="0"/>
              <a:t>Hidden Layer 3</a:t>
            </a:r>
            <a:endParaRPr lang="en-GB" b="1" dirty="0"/>
          </a:p>
        </p:txBody>
      </p:sp>
      <p:sp>
        <p:nvSpPr>
          <p:cNvPr id="36" name="Rectangle 35">
            <a:extLst>
              <a:ext uri="{FF2B5EF4-FFF2-40B4-BE49-F238E27FC236}">
                <a16:creationId xmlns:a16="http://schemas.microsoft.com/office/drawing/2014/main" id="{1A75D5B2-CBF1-4FBE-8FC4-E96BFAC178AF}"/>
              </a:ext>
            </a:extLst>
          </p:cNvPr>
          <p:cNvSpPr/>
          <p:nvPr/>
        </p:nvSpPr>
        <p:spPr>
          <a:xfrm>
            <a:off x="1801179" y="1746595"/>
            <a:ext cx="1742096" cy="369332"/>
          </a:xfrm>
          <a:prstGeom prst="rect">
            <a:avLst/>
          </a:prstGeom>
        </p:spPr>
        <p:txBody>
          <a:bodyPr wrap="square">
            <a:spAutoFit/>
          </a:bodyPr>
          <a:lstStyle/>
          <a:p>
            <a:pPr lvl="1"/>
            <a:r>
              <a:rPr lang="en-US" b="1" dirty="0"/>
              <a:t>Input Layer</a:t>
            </a:r>
            <a:endParaRPr lang="en-GB" b="1" dirty="0"/>
          </a:p>
        </p:txBody>
      </p:sp>
      <p:sp>
        <p:nvSpPr>
          <p:cNvPr id="38" name="Rectangle 37">
            <a:extLst>
              <a:ext uri="{FF2B5EF4-FFF2-40B4-BE49-F238E27FC236}">
                <a16:creationId xmlns:a16="http://schemas.microsoft.com/office/drawing/2014/main" id="{306E6F71-FCB7-4532-8F62-87B76CCC343B}"/>
              </a:ext>
            </a:extLst>
          </p:cNvPr>
          <p:cNvSpPr/>
          <p:nvPr/>
        </p:nvSpPr>
        <p:spPr>
          <a:xfrm>
            <a:off x="8308020" y="2777832"/>
            <a:ext cx="2082800" cy="369332"/>
          </a:xfrm>
          <a:prstGeom prst="rect">
            <a:avLst/>
          </a:prstGeom>
        </p:spPr>
        <p:txBody>
          <a:bodyPr wrap="square">
            <a:spAutoFit/>
          </a:bodyPr>
          <a:lstStyle/>
          <a:p>
            <a:pPr lvl="1"/>
            <a:r>
              <a:rPr lang="en-US" b="1" dirty="0"/>
              <a:t>Output Layer</a:t>
            </a:r>
            <a:endParaRPr lang="en-GB" b="1" dirty="0"/>
          </a:p>
        </p:txBody>
      </p:sp>
    </p:spTree>
    <p:extLst>
      <p:ext uri="{BB962C8B-B14F-4D97-AF65-F5344CB8AC3E}">
        <p14:creationId xmlns:p14="http://schemas.microsoft.com/office/powerpoint/2010/main" val="2631022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Neural Network</a:t>
            </a:r>
            <a:endParaRPr lang="en-GB" sz="3000" dirty="0">
              <a:solidFill>
                <a:schemeClr val="bg1"/>
              </a:solidFill>
            </a:endParaRPr>
          </a:p>
        </p:txBody>
      </p:sp>
      <p:sp>
        <p:nvSpPr>
          <p:cNvPr id="28" name="TextBox 27">
            <a:extLst>
              <a:ext uri="{FF2B5EF4-FFF2-40B4-BE49-F238E27FC236}">
                <a16:creationId xmlns:a16="http://schemas.microsoft.com/office/drawing/2014/main" id="{9854CF36-3C10-46F6-A01D-91E7D7A9C7C6}"/>
              </a:ext>
            </a:extLst>
          </p:cNvPr>
          <p:cNvSpPr txBox="1"/>
          <p:nvPr/>
        </p:nvSpPr>
        <p:spPr>
          <a:xfrm>
            <a:off x="2641944" y="5495926"/>
            <a:ext cx="5923994" cy="276999"/>
          </a:xfrm>
          <a:prstGeom prst="rect">
            <a:avLst/>
          </a:prstGeom>
          <a:noFill/>
        </p:spPr>
        <p:txBody>
          <a:bodyPr wrap="none" rtlCol="0">
            <a:spAutoFit/>
          </a:bodyPr>
          <a:lstStyle/>
          <a:p>
            <a:r>
              <a:rPr lang="en-US" sz="1200" dirty="0"/>
              <a:t>Neural Network GIF from </a:t>
            </a:r>
            <a:r>
              <a:rPr lang="en-GB" sz="1200" dirty="0">
                <a:hlinkClick r:id="rId2"/>
              </a:rPr>
              <a:t>https://www.youtube.com/channel/UCYO_jab_esuFRV4b17AJtAw</a:t>
            </a:r>
            <a:endParaRPr lang="en-GB" sz="1200" dirty="0"/>
          </a:p>
        </p:txBody>
      </p:sp>
      <p:pic>
        <p:nvPicPr>
          <p:cNvPr id="1026" name="Picture 2" descr="Related image">
            <a:extLst>
              <a:ext uri="{FF2B5EF4-FFF2-40B4-BE49-F238E27FC236}">
                <a16:creationId xmlns:a16="http://schemas.microsoft.com/office/drawing/2014/main" id="{18A22040-AF8C-49F9-BB57-EB0BC563913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4749" y="2085975"/>
            <a:ext cx="47625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468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Activation Functions</a:t>
            </a:r>
            <a:endParaRPr lang="en-GB" sz="3000" dirty="0">
              <a:solidFill>
                <a:schemeClr val="bg1"/>
              </a:solidFill>
            </a:endParaRPr>
          </a:p>
        </p:txBody>
      </p:sp>
      <p:sp>
        <p:nvSpPr>
          <p:cNvPr id="3" name="Oval 2">
            <a:extLst>
              <a:ext uri="{FF2B5EF4-FFF2-40B4-BE49-F238E27FC236}">
                <a16:creationId xmlns:a16="http://schemas.microsoft.com/office/drawing/2014/main" id="{E728FE53-3988-4FD7-B3D6-22F93EB53501}"/>
              </a:ext>
            </a:extLst>
          </p:cNvPr>
          <p:cNvSpPr/>
          <p:nvPr/>
        </p:nvSpPr>
        <p:spPr>
          <a:xfrm>
            <a:off x="1559859" y="2348750"/>
            <a:ext cx="555813" cy="55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GB" baseline="-25000" dirty="0"/>
          </a:p>
        </p:txBody>
      </p:sp>
      <p:sp>
        <p:nvSpPr>
          <p:cNvPr id="6" name="Oval 5">
            <a:extLst>
              <a:ext uri="{FF2B5EF4-FFF2-40B4-BE49-F238E27FC236}">
                <a16:creationId xmlns:a16="http://schemas.microsoft.com/office/drawing/2014/main" id="{CBB112E1-ED54-40F9-B6F7-E2416E9877ED}"/>
              </a:ext>
            </a:extLst>
          </p:cNvPr>
          <p:cNvSpPr/>
          <p:nvPr/>
        </p:nvSpPr>
        <p:spPr>
          <a:xfrm>
            <a:off x="1559859" y="3617256"/>
            <a:ext cx="555813" cy="55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GB" baseline="-25000" dirty="0"/>
          </a:p>
        </p:txBody>
      </p:sp>
      <p:sp>
        <p:nvSpPr>
          <p:cNvPr id="7" name="Oval 6">
            <a:extLst>
              <a:ext uri="{FF2B5EF4-FFF2-40B4-BE49-F238E27FC236}">
                <a16:creationId xmlns:a16="http://schemas.microsoft.com/office/drawing/2014/main" id="{3CD71DED-64AC-4B9E-B039-54C85244750B}"/>
              </a:ext>
            </a:extLst>
          </p:cNvPr>
          <p:cNvSpPr/>
          <p:nvPr/>
        </p:nvSpPr>
        <p:spPr>
          <a:xfrm>
            <a:off x="1559858" y="4885762"/>
            <a:ext cx="555813" cy="555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GB" baseline="-25000" dirty="0"/>
          </a:p>
        </p:txBody>
      </p:sp>
      <p:sp>
        <p:nvSpPr>
          <p:cNvPr id="9" name="Oval 8">
            <a:extLst>
              <a:ext uri="{FF2B5EF4-FFF2-40B4-BE49-F238E27FC236}">
                <a16:creationId xmlns:a16="http://schemas.microsoft.com/office/drawing/2014/main" id="{F3FE0570-C917-488B-958F-0830A9563ECD}"/>
              </a:ext>
            </a:extLst>
          </p:cNvPr>
          <p:cNvSpPr/>
          <p:nvPr/>
        </p:nvSpPr>
        <p:spPr>
          <a:xfrm>
            <a:off x="2958353" y="3617255"/>
            <a:ext cx="555813" cy="5558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endParaRPr lang="en-GB" baseline="-25000" dirty="0"/>
          </a:p>
        </p:txBody>
      </p:sp>
      <p:cxnSp>
        <p:nvCxnSpPr>
          <p:cNvPr id="10" name="Straight Arrow Connector 9">
            <a:extLst>
              <a:ext uri="{FF2B5EF4-FFF2-40B4-BE49-F238E27FC236}">
                <a16:creationId xmlns:a16="http://schemas.microsoft.com/office/drawing/2014/main" id="{AF063A73-5185-422B-A8DF-49B87A3F544F}"/>
              </a:ext>
            </a:extLst>
          </p:cNvPr>
          <p:cNvCxnSpPr>
            <a:cxnSpLocks/>
            <a:stCxn id="3" idx="6"/>
            <a:endCxn id="9" idx="1"/>
          </p:cNvCxnSpPr>
          <p:nvPr/>
        </p:nvCxnSpPr>
        <p:spPr>
          <a:xfrm>
            <a:off x="2115672" y="2626657"/>
            <a:ext cx="924078" cy="10719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CA3B9C-7020-4C8D-BFB8-57D8C901E701}"/>
              </a:ext>
            </a:extLst>
          </p:cNvPr>
          <p:cNvCxnSpPr>
            <a:cxnSpLocks/>
            <a:stCxn id="6" idx="6"/>
            <a:endCxn id="9" idx="2"/>
          </p:cNvCxnSpPr>
          <p:nvPr/>
        </p:nvCxnSpPr>
        <p:spPr>
          <a:xfrm flipV="1">
            <a:off x="2115672" y="3895162"/>
            <a:ext cx="84268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E2D8FD-9791-4D98-92C9-B4746E60D105}"/>
              </a:ext>
            </a:extLst>
          </p:cNvPr>
          <p:cNvCxnSpPr>
            <a:cxnSpLocks/>
            <a:stCxn id="7" idx="6"/>
            <a:endCxn id="9" idx="3"/>
          </p:cNvCxnSpPr>
          <p:nvPr/>
        </p:nvCxnSpPr>
        <p:spPr>
          <a:xfrm flipV="1">
            <a:off x="2115671" y="4091671"/>
            <a:ext cx="924079" cy="1071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F770755-E562-4CE1-8B7A-4F65040D9C53}"/>
              </a:ext>
            </a:extLst>
          </p:cNvPr>
          <p:cNvSpPr/>
          <p:nvPr/>
        </p:nvSpPr>
        <p:spPr>
          <a:xfrm>
            <a:off x="4177552" y="3657953"/>
            <a:ext cx="555813" cy="4744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a:t>
            </a:r>
            <a:endParaRPr lang="en-GB" dirty="0"/>
          </a:p>
        </p:txBody>
      </p:sp>
      <p:cxnSp>
        <p:nvCxnSpPr>
          <p:cNvPr id="21" name="Straight Arrow Connector 20">
            <a:extLst>
              <a:ext uri="{FF2B5EF4-FFF2-40B4-BE49-F238E27FC236}">
                <a16:creationId xmlns:a16="http://schemas.microsoft.com/office/drawing/2014/main" id="{FB0CC54D-67BF-4C60-BA43-89757FA0E2A3}"/>
              </a:ext>
            </a:extLst>
          </p:cNvPr>
          <p:cNvCxnSpPr>
            <a:cxnSpLocks/>
            <a:stCxn id="9" idx="6"/>
            <a:endCxn id="19" idx="1"/>
          </p:cNvCxnSpPr>
          <p:nvPr/>
        </p:nvCxnSpPr>
        <p:spPr>
          <a:xfrm flipV="1">
            <a:off x="3514166" y="3895161"/>
            <a:ext cx="66338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48E017-B39E-4AA1-BA2A-6FB1DB8284FD}"/>
                  </a:ext>
                </a:extLst>
              </p:cNvPr>
              <p:cNvSpPr/>
              <p:nvPr/>
            </p:nvSpPr>
            <p:spPr>
              <a:xfrm>
                <a:off x="5645993" y="1315986"/>
                <a:ext cx="2626659" cy="484941"/>
              </a:xfrm>
              <a:prstGeom prst="rect">
                <a:avLst/>
              </a:prstGeom>
            </p:spPr>
            <p:txBody>
              <a:bodyPr wrap="square">
                <a:spAutoFit/>
              </a:bodyPr>
              <a:lstStyle/>
              <a:p>
                <a:pPr lvl="1"/>
                <a:r>
                  <a:rPr lang="en-US" dirty="0"/>
                  <a:t>Sigmoid(z)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oMath>
                </a14:m>
                <a:r>
                  <a:rPr lang="en-US" b="1" dirty="0"/>
                  <a:t> </a:t>
                </a:r>
                <a:endParaRPr lang="en-GB" b="1" dirty="0"/>
              </a:p>
            </p:txBody>
          </p:sp>
        </mc:Choice>
        <mc:Fallback xmlns="">
          <p:sp>
            <p:nvSpPr>
              <p:cNvPr id="26" name="Rectangle 25">
                <a:extLst>
                  <a:ext uri="{FF2B5EF4-FFF2-40B4-BE49-F238E27FC236}">
                    <a16:creationId xmlns:a16="http://schemas.microsoft.com/office/drawing/2014/main" id="{3548E017-B39E-4AA1-BA2A-6FB1DB8284FD}"/>
                  </a:ext>
                </a:extLst>
              </p:cNvPr>
              <p:cNvSpPr>
                <a:spLocks noRot="1" noChangeAspect="1" noMove="1" noResize="1" noEditPoints="1" noAdjustHandles="1" noChangeArrowheads="1" noChangeShapeType="1" noTextEdit="1"/>
              </p:cNvSpPr>
              <p:nvPr/>
            </p:nvSpPr>
            <p:spPr>
              <a:xfrm>
                <a:off x="5645993" y="1315986"/>
                <a:ext cx="2626659" cy="484941"/>
              </a:xfrm>
              <a:prstGeom prst="rect">
                <a:avLst/>
              </a:prstGeom>
              <a:blipFill>
                <a:blip r:embed="rId2"/>
                <a:stretch>
                  <a:fillRect b="-8861"/>
                </a:stretch>
              </a:blipFill>
            </p:spPr>
            <p:txBody>
              <a:bodyPr/>
              <a:lstStyle/>
              <a:p>
                <a:r>
                  <a:rPr lang="en-GB">
                    <a:noFill/>
                  </a:rPr>
                  <a:t> </a:t>
                </a:r>
              </a:p>
            </p:txBody>
          </p:sp>
        </mc:Fallback>
      </mc:AlternateContent>
      <p:pic>
        <p:nvPicPr>
          <p:cNvPr id="3076" name="Picture 4" descr="Image result for sigmoid">
            <a:extLst>
              <a:ext uri="{FF2B5EF4-FFF2-40B4-BE49-F238E27FC236}">
                <a16:creationId xmlns:a16="http://schemas.microsoft.com/office/drawing/2014/main" id="{AB65FE3C-1865-4E74-B248-588D7A304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663" y="185589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anh">
            <a:extLst>
              <a:ext uri="{FF2B5EF4-FFF2-40B4-BE49-F238E27FC236}">
                <a16:creationId xmlns:a16="http://schemas.microsoft.com/office/drawing/2014/main" id="{F0724D3A-A5FA-49D5-AAE0-E1C4F1E9A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3666" y="1913838"/>
            <a:ext cx="2219353" cy="14397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B874C29-1D1D-4AD7-A2CF-D494832ABD70}"/>
                  </a:ext>
                </a:extLst>
              </p:cNvPr>
              <p:cNvSpPr/>
              <p:nvPr/>
            </p:nvSpPr>
            <p:spPr>
              <a:xfrm>
                <a:off x="8682316" y="1315985"/>
                <a:ext cx="2626659" cy="510076"/>
              </a:xfrm>
              <a:prstGeom prst="rect">
                <a:avLst/>
              </a:prstGeom>
            </p:spPr>
            <p:txBody>
              <a:bodyPr wrap="square">
                <a:spAutoFit/>
              </a:bodyPr>
              <a:lstStyle/>
              <a:p>
                <a:pPr lvl="1"/>
                <a:r>
                  <a:rPr lang="en-US" dirty="0"/>
                  <a:t>Tanh(z) =  </a:t>
                </a:r>
                <a14:m>
                  <m:oMath xmlns:m="http://schemas.openxmlformats.org/officeDocument/2006/math">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oMath>
                </a14:m>
                <a:r>
                  <a:rPr lang="en-US" b="1" dirty="0"/>
                  <a:t> </a:t>
                </a:r>
                <a:endParaRPr lang="en-GB" b="1" dirty="0"/>
              </a:p>
            </p:txBody>
          </p:sp>
        </mc:Choice>
        <mc:Fallback xmlns="">
          <p:sp>
            <p:nvSpPr>
              <p:cNvPr id="29" name="Rectangle 28">
                <a:extLst>
                  <a:ext uri="{FF2B5EF4-FFF2-40B4-BE49-F238E27FC236}">
                    <a16:creationId xmlns:a16="http://schemas.microsoft.com/office/drawing/2014/main" id="{DB874C29-1D1D-4AD7-A2CF-D494832ABD70}"/>
                  </a:ext>
                </a:extLst>
              </p:cNvPr>
              <p:cNvSpPr>
                <a:spLocks noRot="1" noChangeAspect="1" noMove="1" noResize="1" noEditPoints="1" noAdjustHandles="1" noChangeArrowheads="1" noChangeShapeType="1" noTextEdit="1"/>
              </p:cNvSpPr>
              <p:nvPr/>
            </p:nvSpPr>
            <p:spPr>
              <a:xfrm>
                <a:off x="8682316" y="1315985"/>
                <a:ext cx="2626659" cy="510076"/>
              </a:xfrm>
              <a:prstGeom prst="rect">
                <a:avLst/>
              </a:prstGeom>
              <a:blipFill>
                <a:blip r:embed="rId5"/>
                <a:stretch>
                  <a:fillRect b="-7143"/>
                </a:stretch>
              </a:blipFill>
            </p:spPr>
            <p:txBody>
              <a:bodyPr/>
              <a:lstStyle/>
              <a:p>
                <a:r>
                  <a:rPr lang="en-GB">
                    <a:noFill/>
                  </a:rPr>
                  <a:t> </a:t>
                </a:r>
              </a:p>
            </p:txBody>
          </p:sp>
        </mc:Fallback>
      </mc:AlternateContent>
      <p:pic>
        <p:nvPicPr>
          <p:cNvPr id="3082" name="Picture 10" descr="Image result for relu graph">
            <a:extLst>
              <a:ext uri="{FF2B5EF4-FFF2-40B4-BE49-F238E27FC236}">
                <a16:creationId xmlns:a16="http://schemas.microsoft.com/office/drawing/2014/main" id="{0EFF3B93-7A2D-4838-B41C-16E28DA3E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5019" y="4362549"/>
            <a:ext cx="2387633" cy="210791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EAF6C9-1296-4822-94EE-44BF84400406}"/>
              </a:ext>
            </a:extLst>
          </p:cNvPr>
          <p:cNvSpPr/>
          <p:nvPr/>
        </p:nvSpPr>
        <p:spPr>
          <a:xfrm>
            <a:off x="5765505" y="3871903"/>
            <a:ext cx="2626659" cy="369332"/>
          </a:xfrm>
          <a:prstGeom prst="rect">
            <a:avLst/>
          </a:prstGeom>
        </p:spPr>
        <p:txBody>
          <a:bodyPr wrap="square">
            <a:spAutoFit/>
          </a:bodyPr>
          <a:lstStyle/>
          <a:p>
            <a:pPr lvl="1"/>
            <a:r>
              <a:rPr lang="en-US" dirty="0" err="1"/>
              <a:t>ReLU</a:t>
            </a:r>
            <a:r>
              <a:rPr lang="en-US" dirty="0"/>
              <a:t>(z) = max(0, z)</a:t>
            </a:r>
            <a:endParaRPr lang="en-GB" b="1" dirty="0"/>
          </a:p>
        </p:txBody>
      </p:sp>
      <p:pic>
        <p:nvPicPr>
          <p:cNvPr id="3084" name="Picture 12" descr="Image result for leaky relu graph">
            <a:extLst>
              <a:ext uri="{FF2B5EF4-FFF2-40B4-BE49-F238E27FC236}">
                <a16:creationId xmlns:a16="http://schemas.microsoft.com/office/drawing/2014/main" id="{8CA374B1-593C-41FB-8B68-DFA7258B7D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3411" y="4551857"/>
            <a:ext cx="2387634" cy="15017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935E45B-4E86-48BD-B452-CEFB184619E0}"/>
              </a:ext>
            </a:extLst>
          </p:cNvPr>
          <p:cNvSpPr/>
          <p:nvPr/>
        </p:nvSpPr>
        <p:spPr>
          <a:xfrm>
            <a:off x="8114448" y="3871903"/>
            <a:ext cx="3503104" cy="369332"/>
          </a:xfrm>
          <a:prstGeom prst="rect">
            <a:avLst/>
          </a:prstGeom>
        </p:spPr>
        <p:txBody>
          <a:bodyPr wrap="square">
            <a:spAutoFit/>
          </a:bodyPr>
          <a:lstStyle/>
          <a:p>
            <a:pPr lvl="1"/>
            <a:r>
              <a:rPr lang="en-US" dirty="0" err="1"/>
              <a:t>Leaky_ReLU</a:t>
            </a:r>
            <a:r>
              <a:rPr lang="en-US" dirty="0"/>
              <a:t>(z) = max(0.1z, z)</a:t>
            </a:r>
            <a:endParaRPr lang="en-GB" b="1" dirty="0"/>
          </a:p>
        </p:txBody>
      </p:sp>
    </p:spTree>
    <p:extLst>
      <p:ext uri="{BB962C8B-B14F-4D97-AF65-F5344CB8AC3E}">
        <p14:creationId xmlns:p14="http://schemas.microsoft.com/office/powerpoint/2010/main" val="3568912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Convolutional Neural Network</a:t>
            </a:r>
            <a:endParaRPr lang="en-GB" sz="3000" dirty="0">
              <a:solidFill>
                <a:schemeClr val="bg1"/>
              </a:solidFill>
            </a:endParaRPr>
          </a:p>
        </p:txBody>
      </p:sp>
      <p:sp>
        <p:nvSpPr>
          <p:cNvPr id="28" name="TextBox 27">
            <a:extLst>
              <a:ext uri="{FF2B5EF4-FFF2-40B4-BE49-F238E27FC236}">
                <a16:creationId xmlns:a16="http://schemas.microsoft.com/office/drawing/2014/main" id="{9854CF36-3C10-46F6-A01D-91E7D7A9C7C6}"/>
              </a:ext>
            </a:extLst>
          </p:cNvPr>
          <p:cNvSpPr txBox="1"/>
          <p:nvPr/>
        </p:nvSpPr>
        <p:spPr>
          <a:xfrm>
            <a:off x="1261567" y="5078676"/>
            <a:ext cx="8973803" cy="276999"/>
          </a:xfrm>
          <a:prstGeom prst="rect">
            <a:avLst/>
          </a:prstGeom>
          <a:noFill/>
        </p:spPr>
        <p:txBody>
          <a:bodyPr wrap="none" rtlCol="0">
            <a:spAutoFit/>
          </a:bodyPr>
          <a:lstStyle/>
          <a:p>
            <a:r>
              <a:rPr lang="en-US" sz="1200" dirty="0"/>
              <a:t>Convolutional Layer GIF from </a:t>
            </a:r>
            <a:r>
              <a:rPr lang="en-GB" sz="1200" dirty="0">
                <a:hlinkClick r:id="rId2"/>
              </a:rPr>
              <a:t>https://blog.usejournal.com/convolutional-neural-networks-why-what-and-how-f8f6dbebb2f9?gi=3faa9b8cfe4c</a:t>
            </a:r>
            <a:endParaRPr lang="en-GB" sz="1200" dirty="0"/>
          </a:p>
        </p:txBody>
      </p:sp>
      <p:pic>
        <p:nvPicPr>
          <p:cNvPr id="11266" name="Picture 2" descr="Image result for convolutional neural network GIF">
            <a:extLst>
              <a:ext uri="{FF2B5EF4-FFF2-40B4-BE49-F238E27FC236}">
                <a16:creationId xmlns:a16="http://schemas.microsoft.com/office/drawing/2014/main" id="{CC91B01D-75D0-4056-A980-B68A5E4258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41344" y="1574427"/>
            <a:ext cx="472519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849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Max Pool</a:t>
            </a:r>
            <a:endParaRPr lang="en-GB" sz="3000" dirty="0">
              <a:solidFill>
                <a:schemeClr val="bg1"/>
              </a:solidFill>
            </a:endParaRPr>
          </a:p>
        </p:txBody>
      </p:sp>
      <p:sp>
        <p:nvSpPr>
          <p:cNvPr id="28" name="TextBox 27">
            <a:extLst>
              <a:ext uri="{FF2B5EF4-FFF2-40B4-BE49-F238E27FC236}">
                <a16:creationId xmlns:a16="http://schemas.microsoft.com/office/drawing/2014/main" id="{9854CF36-3C10-46F6-A01D-91E7D7A9C7C6}"/>
              </a:ext>
            </a:extLst>
          </p:cNvPr>
          <p:cNvSpPr txBox="1"/>
          <p:nvPr/>
        </p:nvSpPr>
        <p:spPr>
          <a:xfrm>
            <a:off x="1560879" y="5182248"/>
            <a:ext cx="8375178" cy="276999"/>
          </a:xfrm>
          <a:prstGeom prst="rect">
            <a:avLst/>
          </a:prstGeom>
          <a:noFill/>
        </p:spPr>
        <p:txBody>
          <a:bodyPr wrap="none" rtlCol="0">
            <a:spAutoFit/>
          </a:bodyPr>
          <a:lstStyle/>
          <a:p>
            <a:r>
              <a:rPr lang="en-US" sz="1200" dirty="0"/>
              <a:t>Max Pool layer from </a:t>
            </a:r>
            <a:r>
              <a:rPr lang="en-GB" sz="1200" dirty="0">
                <a:hlinkClick r:id="rId2"/>
              </a:rPr>
              <a:t>https://developers.google.com/machine-learning/practica/image-classification/convolutional-neural-networks</a:t>
            </a:r>
            <a:endParaRPr lang="en-GB" sz="1200" dirty="0"/>
          </a:p>
        </p:txBody>
      </p:sp>
      <p:pic>
        <p:nvPicPr>
          <p:cNvPr id="1026" name="Picture 2" descr="Image result for max pool gif">
            <a:extLst>
              <a:ext uri="{FF2B5EF4-FFF2-40B4-BE49-F238E27FC236}">
                <a16:creationId xmlns:a16="http://schemas.microsoft.com/office/drawing/2014/main" id="{64F5BDB6-F398-47C4-905C-DDB615058AE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1368" y="1589038"/>
            <a:ext cx="6934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788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Convolutional Neural Network: Putting it all together</a:t>
            </a:r>
            <a:endParaRPr lang="en-GB" sz="3000" dirty="0">
              <a:solidFill>
                <a:schemeClr val="bg1"/>
              </a:solidFill>
            </a:endParaRPr>
          </a:p>
        </p:txBody>
      </p:sp>
      <p:sp>
        <p:nvSpPr>
          <p:cNvPr id="28" name="TextBox 27">
            <a:extLst>
              <a:ext uri="{FF2B5EF4-FFF2-40B4-BE49-F238E27FC236}">
                <a16:creationId xmlns:a16="http://schemas.microsoft.com/office/drawing/2014/main" id="{9854CF36-3C10-46F6-A01D-91E7D7A9C7C6}"/>
              </a:ext>
            </a:extLst>
          </p:cNvPr>
          <p:cNvSpPr txBox="1"/>
          <p:nvPr/>
        </p:nvSpPr>
        <p:spPr>
          <a:xfrm>
            <a:off x="1735131" y="5309657"/>
            <a:ext cx="9618669" cy="276999"/>
          </a:xfrm>
          <a:prstGeom prst="rect">
            <a:avLst/>
          </a:prstGeom>
          <a:noFill/>
        </p:spPr>
        <p:txBody>
          <a:bodyPr wrap="square" rtlCol="0">
            <a:spAutoFit/>
          </a:bodyPr>
          <a:lstStyle/>
          <a:p>
            <a:r>
              <a:rPr lang="en-US" sz="1200" dirty="0"/>
              <a:t>Convolutional Network from </a:t>
            </a:r>
            <a:r>
              <a:rPr lang="en-GB" sz="1200" dirty="0">
                <a:hlinkClick r:id="rId2"/>
              </a:rPr>
              <a:t>https://towardsdatascience.com/a-comprehensive-guide-to-convolutional-neural-networks-the-eli5-way-3bd2b1164a53</a:t>
            </a:r>
            <a:endParaRPr lang="en-GB" sz="1200" dirty="0"/>
          </a:p>
        </p:txBody>
      </p:sp>
      <p:pic>
        <p:nvPicPr>
          <p:cNvPr id="2050" name="Picture 2" descr="Image result for convolutional neural network">
            <a:extLst>
              <a:ext uri="{FF2B5EF4-FFF2-40B4-BE49-F238E27FC236}">
                <a16:creationId xmlns:a16="http://schemas.microsoft.com/office/drawing/2014/main" id="{C5C229EA-99BA-4E5E-90D0-C0C5F50F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19452"/>
            <a:ext cx="10515600" cy="355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614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Optimization: Loss Calculation and Back Propagation</a:t>
            </a:r>
            <a:endParaRPr lang="en-GB" sz="3000" dirty="0">
              <a:solidFill>
                <a:schemeClr val="bg1"/>
              </a:solidFill>
            </a:endParaRPr>
          </a:p>
        </p:txBody>
      </p:sp>
      <p:cxnSp>
        <p:nvCxnSpPr>
          <p:cNvPr id="19" name="Straight Arrow Connector 18">
            <a:extLst>
              <a:ext uri="{FF2B5EF4-FFF2-40B4-BE49-F238E27FC236}">
                <a16:creationId xmlns:a16="http://schemas.microsoft.com/office/drawing/2014/main" id="{37091770-BA2C-48F1-A548-E326B006903B}"/>
              </a:ext>
            </a:extLst>
          </p:cNvPr>
          <p:cNvCxnSpPr>
            <a:cxnSpLocks/>
            <a:stCxn id="24" idx="3"/>
            <a:endCxn id="23" idx="1"/>
          </p:cNvCxnSpPr>
          <p:nvPr/>
        </p:nvCxnSpPr>
        <p:spPr>
          <a:xfrm>
            <a:off x="2660068" y="277476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1942589-4D5E-498F-8223-DBADAEBD6B2A}"/>
                  </a:ext>
                </a:extLst>
              </p:cNvPr>
              <p:cNvSpPr/>
              <p:nvPr/>
            </p:nvSpPr>
            <p:spPr>
              <a:xfrm>
                <a:off x="5177149" y="2537553"/>
                <a:ext cx="555813" cy="4744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latin typeface="Cambria Math" panose="02040503050406030204" pitchFamily="18" charset="0"/>
                      </a:rPr>
                      <m:t>𝜎</m:t>
                    </m:r>
                  </m:oMath>
                </a14:m>
                <a:r>
                  <a:rPr lang="en-US" dirty="0"/>
                  <a:t>(z)</a:t>
                </a:r>
                <a:endParaRPr lang="en-GB" dirty="0"/>
              </a:p>
            </p:txBody>
          </p:sp>
        </mc:Choice>
        <mc:Fallback xmlns="">
          <p:sp>
            <p:nvSpPr>
              <p:cNvPr id="20" name="Rectangle 19">
                <a:extLst>
                  <a:ext uri="{FF2B5EF4-FFF2-40B4-BE49-F238E27FC236}">
                    <a16:creationId xmlns:a16="http://schemas.microsoft.com/office/drawing/2014/main" id="{71942589-4D5E-498F-8223-DBADAEBD6B2A}"/>
                  </a:ext>
                </a:extLst>
              </p:cNvPr>
              <p:cNvSpPr>
                <a:spLocks noRot="1" noChangeAspect="1" noMove="1" noResize="1" noEditPoints="1" noAdjustHandles="1" noChangeArrowheads="1" noChangeShapeType="1" noTextEdit="1"/>
              </p:cNvSpPr>
              <p:nvPr/>
            </p:nvSpPr>
            <p:spPr>
              <a:xfrm>
                <a:off x="5177149" y="2537553"/>
                <a:ext cx="555813" cy="474416"/>
              </a:xfrm>
              <a:prstGeom prst="rect">
                <a:avLst/>
              </a:prstGeom>
              <a:blipFill>
                <a:blip r:embed="rId2"/>
                <a:stretch>
                  <a:fillRect r="-8602" b="-7500"/>
                </a:stretch>
              </a:blipFill>
            </p:spPr>
            <p:txBody>
              <a:bodyPr/>
              <a:lstStyle/>
              <a:p>
                <a:r>
                  <a:rPr lang="en-GB">
                    <a:noFill/>
                  </a:rPr>
                  <a:t> </a:t>
                </a:r>
              </a:p>
            </p:txBody>
          </p:sp>
        </mc:Fallback>
      </mc:AlternateContent>
      <p:cxnSp>
        <p:nvCxnSpPr>
          <p:cNvPr id="21" name="Straight Arrow Connector 20">
            <a:extLst>
              <a:ext uri="{FF2B5EF4-FFF2-40B4-BE49-F238E27FC236}">
                <a16:creationId xmlns:a16="http://schemas.microsoft.com/office/drawing/2014/main" id="{A7659F8F-89AC-49DA-A4AB-2F4158678BF1}"/>
              </a:ext>
            </a:extLst>
          </p:cNvPr>
          <p:cNvCxnSpPr>
            <a:cxnSpLocks/>
            <a:stCxn id="23" idx="3"/>
            <a:endCxn id="20" idx="1"/>
          </p:cNvCxnSpPr>
          <p:nvPr/>
        </p:nvCxnSpPr>
        <p:spPr>
          <a:xfrm>
            <a:off x="4543898" y="277476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042394-2F6B-4F89-B3B7-859A89914721}"/>
              </a:ext>
            </a:extLst>
          </p:cNvPr>
          <p:cNvCxnSpPr>
            <a:cxnSpLocks/>
            <a:stCxn id="20" idx="3"/>
            <a:endCxn id="26" idx="1"/>
          </p:cNvCxnSpPr>
          <p:nvPr/>
        </p:nvCxnSpPr>
        <p:spPr>
          <a:xfrm>
            <a:off x="5732962" y="2774761"/>
            <a:ext cx="6332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5143F49-040F-436D-814D-1BB8763D28C8}"/>
                  </a:ext>
                </a:extLst>
              </p:cNvPr>
              <p:cNvSpPr/>
              <p:nvPr/>
            </p:nvSpPr>
            <p:spPr>
              <a:xfrm>
                <a:off x="3293319" y="2418949"/>
                <a:ext cx="1250579" cy="7116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model</m:t>
                      </m:r>
                    </m:oMath>
                  </m:oMathPara>
                </a14:m>
                <a:endParaRPr lang="en-GB" dirty="0"/>
              </a:p>
            </p:txBody>
          </p:sp>
        </mc:Choice>
        <mc:Fallback xmlns="">
          <p:sp>
            <p:nvSpPr>
              <p:cNvPr id="23" name="Rectangle 22">
                <a:extLst>
                  <a:ext uri="{FF2B5EF4-FFF2-40B4-BE49-F238E27FC236}">
                    <a16:creationId xmlns:a16="http://schemas.microsoft.com/office/drawing/2014/main" id="{A5143F49-040F-436D-814D-1BB8763D28C8}"/>
                  </a:ext>
                </a:extLst>
              </p:cNvPr>
              <p:cNvSpPr>
                <a:spLocks noRot="1" noChangeAspect="1" noMove="1" noResize="1" noEditPoints="1" noAdjustHandles="1" noChangeArrowheads="1" noChangeShapeType="1" noTextEdit="1"/>
              </p:cNvSpPr>
              <p:nvPr/>
            </p:nvSpPr>
            <p:spPr>
              <a:xfrm>
                <a:off x="3293319" y="2418949"/>
                <a:ext cx="1250579" cy="711624"/>
              </a:xfrm>
              <a:prstGeom prst="rect">
                <a:avLst/>
              </a:prstGeom>
              <a:blipFill>
                <a:blip r:embed="rId3"/>
                <a:stretch>
                  <a:fillRect/>
                </a:stretch>
              </a:blipFill>
            </p:spPr>
            <p:txBody>
              <a:bodyPr/>
              <a:lstStyle/>
              <a:p>
                <a:r>
                  <a:rPr lang="en-GB">
                    <a:noFill/>
                  </a:rPr>
                  <a:t> </a:t>
                </a:r>
              </a:p>
            </p:txBody>
          </p:sp>
        </mc:Fallback>
      </mc:AlternateContent>
      <p:pic>
        <p:nvPicPr>
          <p:cNvPr id="24" name="Picture 6" descr="Image result for dog">
            <a:extLst>
              <a:ext uri="{FF2B5EF4-FFF2-40B4-BE49-F238E27FC236}">
                <a16:creationId xmlns:a16="http://schemas.microsoft.com/office/drawing/2014/main" id="{9738E0BC-1650-48BE-BB4E-FCFCE0D0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93" y="2205911"/>
            <a:ext cx="1678875" cy="11376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B931FF0-A92E-4F40-B305-7BFA904F1BAA}"/>
                  </a:ext>
                </a:extLst>
              </p:cNvPr>
              <p:cNvSpPr txBox="1"/>
              <p:nvPr/>
            </p:nvSpPr>
            <p:spPr>
              <a:xfrm>
                <a:off x="6366213" y="2590095"/>
                <a:ext cx="1952947"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=1|</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GB" dirty="0"/>
                  <a:t> = 0.85 </a:t>
                </a:r>
              </a:p>
            </p:txBody>
          </p:sp>
        </mc:Choice>
        <mc:Fallback xmlns="">
          <p:sp>
            <p:nvSpPr>
              <p:cNvPr id="26" name="TextBox 25">
                <a:extLst>
                  <a:ext uri="{FF2B5EF4-FFF2-40B4-BE49-F238E27FC236}">
                    <a16:creationId xmlns:a16="http://schemas.microsoft.com/office/drawing/2014/main" id="{6B931FF0-A92E-4F40-B305-7BFA904F1BAA}"/>
                  </a:ext>
                </a:extLst>
              </p:cNvPr>
              <p:cNvSpPr txBox="1">
                <a:spLocks noRot="1" noChangeAspect="1" noMove="1" noResize="1" noEditPoints="1" noAdjustHandles="1" noChangeArrowheads="1" noChangeShapeType="1" noTextEdit="1"/>
              </p:cNvSpPr>
              <p:nvPr/>
            </p:nvSpPr>
            <p:spPr>
              <a:xfrm>
                <a:off x="6366213" y="2590095"/>
                <a:ext cx="1952947" cy="369332"/>
              </a:xfrm>
              <a:prstGeom prst="rect">
                <a:avLst/>
              </a:prstGeom>
              <a:blipFill>
                <a:blip r:embed="rId5"/>
                <a:stretch>
                  <a:fillRect t="-10000" r="-2804"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66733F-6F6D-4503-B61A-21B0EE962869}"/>
                  </a:ext>
                </a:extLst>
              </p:cNvPr>
              <p:cNvSpPr txBox="1"/>
              <p:nvPr/>
            </p:nvSpPr>
            <p:spPr>
              <a:xfrm>
                <a:off x="7861017" y="2382017"/>
                <a:ext cx="19529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0.85&gt;0.5</m:t>
                      </m:r>
                    </m:oMath>
                  </m:oMathPara>
                </a14:m>
                <a:endParaRPr lang="en-GB" dirty="0"/>
              </a:p>
            </p:txBody>
          </p:sp>
        </mc:Choice>
        <mc:Fallback xmlns="">
          <p:sp>
            <p:nvSpPr>
              <p:cNvPr id="27" name="TextBox 26">
                <a:extLst>
                  <a:ext uri="{FF2B5EF4-FFF2-40B4-BE49-F238E27FC236}">
                    <a16:creationId xmlns:a16="http://schemas.microsoft.com/office/drawing/2014/main" id="{EA66733F-6F6D-4503-B61A-21B0EE962869}"/>
                  </a:ext>
                </a:extLst>
              </p:cNvPr>
              <p:cNvSpPr txBox="1">
                <a:spLocks noRot="1" noChangeAspect="1" noMove="1" noResize="1" noEditPoints="1" noAdjustHandles="1" noChangeArrowheads="1" noChangeShapeType="1" noTextEdit="1"/>
              </p:cNvSpPr>
              <p:nvPr/>
            </p:nvSpPr>
            <p:spPr>
              <a:xfrm>
                <a:off x="7861017" y="2382017"/>
                <a:ext cx="1952947" cy="369332"/>
              </a:xfrm>
              <a:prstGeom prst="rect">
                <a:avLst/>
              </a:prstGeom>
              <a:blipFill>
                <a:blip r:embed="rId6"/>
                <a:stretch>
                  <a:fillRect/>
                </a:stretch>
              </a:blipFill>
            </p:spPr>
            <p:txBody>
              <a:bodyPr/>
              <a:lstStyle/>
              <a:p>
                <a:r>
                  <a:rPr lang="en-GB">
                    <a:noFill/>
                  </a:rPr>
                  <a:t> </a:t>
                </a:r>
              </a:p>
            </p:txBody>
          </p:sp>
        </mc:Fallback>
      </mc:AlternateContent>
      <p:cxnSp>
        <p:nvCxnSpPr>
          <p:cNvPr id="28" name="Straight Arrow Connector 27">
            <a:extLst>
              <a:ext uri="{FF2B5EF4-FFF2-40B4-BE49-F238E27FC236}">
                <a16:creationId xmlns:a16="http://schemas.microsoft.com/office/drawing/2014/main" id="{2231FA88-A608-4291-9F32-80700B7F9E9E}"/>
              </a:ext>
            </a:extLst>
          </p:cNvPr>
          <p:cNvCxnSpPr>
            <a:cxnSpLocks/>
            <a:stCxn id="26" idx="3"/>
          </p:cNvCxnSpPr>
          <p:nvPr/>
        </p:nvCxnSpPr>
        <p:spPr>
          <a:xfrm flipV="1">
            <a:off x="8319160" y="2764503"/>
            <a:ext cx="1036663" cy="10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476DF6C-BD6A-426F-8446-16EB87D0F965}"/>
                  </a:ext>
                </a:extLst>
              </p:cNvPr>
              <p:cNvSpPr/>
              <p:nvPr/>
            </p:nvSpPr>
            <p:spPr>
              <a:xfrm>
                <a:off x="9056743" y="2551294"/>
                <a:ext cx="1311385"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cy-GB" sz="2000" i="1" dirty="0" smtClean="0">
                          <a:latin typeface="Cambria Math" panose="02040503050406030204" pitchFamily="18" charset="0"/>
                        </a:rPr>
                        <m:t>ŷ=1</m:t>
                      </m:r>
                    </m:oMath>
                  </m:oMathPara>
                </a14:m>
                <a:endParaRPr lang="en-GB" sz="2000" dirty="0"/>
              </a:p>
            </p:txBody>
          </p:sp>
        </mc:Choice>
        <mc:Fallback xmlns="">
          <p:sp>
            <p:nvSpPr>
              <p:cNvPr id="30" name="Rectangle 29">
                <a:extLst>
                  <a:ext uri="{FF2B5EF4-FFF2-40B4-BE49-F238E27FC236}">
                    <a16:creationId xmlns:a16="http://schemas.microsoft.com/office/drawing/2014/main" id="{0476DF6C-BD6A-426F-8446-16EB87D0F965}"/>
                  </a:ext>
                </a:extLst>
              </p:cNvPr>
              <p:cNvSpPr>
                <a:spLocks noRot="1" noChangeAspect="1" noMove="1" noResize="1" noEditPoints="1" noAdjustHandles="1" noChangeArrowheads="1" noChangeShapeType="1" noTextEdit="1"/>
              </p:cNvSpPr>
              <p:nvPr/>
            </p:nvSpPr>
            <p:spPr>
              <a:xfrm>
                <a:off x="9056743" y="2551294"/>
                <a:ext cx="1311385" cy="400110"/>
              </a:xfrm>
              <a:prstGeom prst="rect">
                <a:avLst/>
              </a:prstGeom>
              <a:blipFill>
                <a:blip r:embed="rId7"/>
                <a:stretch>
                  <a:fillRect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A39B8F7-B750-4585-AA43-D857820B9586}"/>
                  </a:ext>
                </a:extLst>
              </p:cNvPr>
              <p:cNvSpPr/>
              <p:nvPr/>
            </p:nvSpPr>
            <p:spPr>
              <a:xfrm>
                <a:off x="1634938" y="3343610"/>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oMath>
                  </m:oMathPara>
                </a14:m>
                <a:endParaRPr lang="en-GB" dirty="0"/>
              </a:p>
            </p:txBody>
          </p:sp>
        </mc:Choice>
        <mc:Fallback xmlns="">
          <p:sp>
            <p:nvSpPr>
              <p:cNvPr id="31" name="Rectangle 30">
                <a:extLst>
                  <a:ext uri="{FF2B5EF4-FFF2-40B4-BE49-F238E27FC236}">
                    <a16:creationId xmlns:a16="http://schemas.microsoft.com/office/drawing/2014/main" id="{3A39B8F7-B750-4585-AA43-D857820B9586}"/>
                  </a:ext>
                </a:extLst>
              </p:cNvPr>
              <p:cNvSpPr>
                <a:spLocks noRot="1" noChangeAspect="1" noMove="1" noResize="1" noEditPoints="1" noAdjustHandles="1" noChangeArrowheads="1" noChangeShapeType="1" noTextEdit="1"/>
              </p:cNvSpPr>
              <p:nvPr/>
            </p:nvSpPr>
            <p:spPr>
              <a:xfrm>
                <a:off x="1634938" y="3343610"/>
                <a:ext cx="371384" cy="369332"/>
              </a:xfrm>
              <a:prstGeom prst="rect">
                <a:avLst/>
              </a:prstGeom>
              <a:blipFill>
                <a:blip r:embed="rId8"/>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5D3C63C4-FDEA-4DCF-BE1C-49F18280DB80}"/>
              </a:ext>
            </a:extLst>
          </p:cNvPr>
          <p:cNvSpPr/>
          <p:nvPr/>
        </p:nvSpPr>
        <p:spPr>
          <a:xfrm>
            <a:off x="9434395" y="2488388"/>
            <a:ext cx="889932" cy="572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C876AB0-CBBF-4A44-A28B-9051928F2C22}"/>
                  </a:ext>
                </a:extLst>
              </p:cNvPr>
              <p:cNvSpPr/>
              <p:nvPr/>
            </p:nvSpPr>
            <p:spPr>
              <a:xfrm>
                <a:off x="7898047" y="3703683"/>
                <a:ext cx="1083433" cy="55474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oMath>
                  </m:oMathPara>
                </a14:m>
                <a:endParaRPr lang="en-GB" dirty="0"/>
              </a:p>
            </p:txBody>
          </p:sp>
        </mc:Choice>
        <mc:Fallback xmlns="">
          <p:sp>
            <p:nvSpPr>
              <p:cNvPr id="35" name="Rectangle 34">
                <a:extLst>
                  <a:ext uri="{FF2B5EF4-FFF2-40B4-BE49-F238E27FC236}">
                    <a16:creationId xmlns:a16="http://schemas.microsoft.com/office/drawing/2014/main" id="{FC876AB0-CBBF-4A44-A28B-9051928F2C22}"/>
                  </a:ext>
                </a:extLst>
              </p:cNvPr>
              <p:cNvSpPr>
                <a:spLocks noRot="1" noChangeAspect="1" noMove="1" noResize="1" noEditPoints="1" noAdjustHandles="1" noChangeArrowheads="1" noChangeShapeType="1" noTextEdit="1"/>
              </p:cNvSpPr>
              <p:nvPr/>
            </p:nvSpPr>
            <p:spPr>
              <a:xfrm>
                <a:off x="7898047" y="3703683"/>
                <a:ext cx="1083433" cy="554747"/>
              </a:xfrm>
              <a:prstGeom prst="rect">
                <a:avLst/>
              </a:prstGeom>
              <a:blipFill>
                <a:blip r:embed="rId9"/>
                <a:stretch>
                  <a:fillRect/>
                </a:stretch>
              </a:blipFill>
            </p:spPr>
            <p:txBody>
              <a:bodyPr/>
              <a:lstStyle/>
              <a:p>
                <a:r>
                  <a:rPr lang="en-GB">
                    <a:noFill/>
                  </a:rPr>
                  <a:t> </a:t>
                </a:r>
              </a:p>
            </p:txBody>
          </p:sp>
        </mc:Fallback>
      </mc:AlternateContent>
      <p:cxnSp>
        <p:nvCxnSpPr>
          <p:cNvPr id="8" name="Connector: Elbow 7">
            <a:extLst>
              <a:ext uri="{FF2B5EF4-FFF2-40B4-BE49-F238E27FC236}">
                <a16:creationId xmlns:a16="http://schemas.microsoft.com/office/drawing/2014/main" id="{5CC3426A-AEB4-43E5-9164-5211D9035CA2}"/>
              </a:ext>
            </a:extLst>
          </p:cNvPr>
          <p:cNvCxnSpPr>
            <a:stCxn id="3" idx="2"/>
            <a:endCxn id="35" idx="3"/>
          </p:cNvCxnSpPr>
          <p:nvPr/>
        </p:nvCxnSpPr>
        <p:spPr>
          <a:xfrm rot="5400000">
            <a:off x="8970459" y="3072155"/>
            <a:ext cx="919924" cy="897881"/>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308C41-D3E7-401B-82AF-BC796F8CAF4F}"/>
                  </a:ext>
                </a:extLst>
              </p:cNvPr>
              <p:cNvSpPr/>
              <p:nvPr/>
            </p:nvSpPr>
            <p:spPr>
              <a:xfrm>
                <a:off x="7554557" y="5158703"/>
                <a:ext cx="1330173"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𝑦</m:t>
                      </m:r>
                      <m:r>
                        <a:rPr lang="cy-GB" sz="2000" i="1" dirty="0">
                          <a:latin typeface="Cambria Math" panose="02040503050406030204" pitchFamily="18" charset="0"/>
                        </a:rPr>
                        <m:t>=1</m:t>
                      </m:r>
                    </m:oMath>
                  </m:oMathPara>
                </a14:m>
                <a:endParaRPr lang="en-GB" sz="2000" dirty="0"/>
              </a:p>
            </p:txBody>
          </p:sp>
        </mc:Choice>
        <mc:Fallback xmlns="">
          <p:sp>
            <p:nvSpPr>
              <p:cNvPr id="10" name="Rectangle 9">
                <a:extLst>
                  <a:ext uri="{FF2B5EF4-FFF2-40B4-BE49-F238E27FC236}">
                    <a16:creationId xmlns:a16="http://schemas.microsoft.com/office/drawing/2014/main" id="{2F308C41-D3E7-401B-82AF-BC796F8CAF4F}"/>
                  </a:ext>
                </a:extLst>
              </p:cNvPr>
              <p:cNvSpPr>
                <a:spLocks noRot="1" noChangeAspect="1" noMove="1" noResize="1" noEditPoints="1" noAdjustHandles="1" noChangeArrowheads="1" noChangeShapeType="1" noTextEdit="1"/>
              </p:cNvSpPr>
              <p:nvPr/>
            </p:nvSpPr>
            <p:spPr>
              <a:xfrm>
                <a:off x="7554557" y="5158703"/>
                <a:ext cx="1330173" cy="400110"/>
              </a:xfrm>
              <a:prstGeom prst="rect">
                <a:avLst/>
              </a:prstGeom>
              <a:blipFill>
                <a:blip r:embed="rId10"/>
                <a:stretch>
                  <a:fillRect b="-7576"/>
                </a:stretch>
              </a:blipFill>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9DFA1C01-0AD7-4E18-BDFF-37E0C93AAC2D}"/>
              </a:ext>
            </a:extLst>
          </p:cNvPr>
          <p:cNvCxnSpPr>
            <a:cxnSpLocks/>
            <a:stCxn id="51" idx="0"/>
            <a:endCxn id="35" idx="2"/>
          </p:cNvCxnSpPr>
          <p:nvPr/>
        </p:nvCxnSpPr>
        <p:spPr>
          <a:xfrm flipV="1">
            <a:off x="8439764" y="4258430"/>
            <a:ext cx="0" cy="81395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8893BFD-0EF6-4AC0-B907-CD949DDB5573}"/>
              </a:ext>
            </a:extLst>
          </p:cNvPr>
          <p:cNvSpPr/>
          <p:nvPr/>
        </p:nvSpPr>
        <p:spPr>
          <a:xfrm>
            <a:off x="7994798" y="5072386"/>
            <a:ext cx="889932" cy="57274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AB5DD782-2F63-42D2-973C-E895AD49C8A9}"/>
              </a:ext>
            </a:extLst>
          </p:cNvPr>
          <p:cNvSpPr/>
          <p:nvPr/>
        </p:nvSpPr>
        <p:spPr>
          <a:xfrm>
            <a:off x="8884730" y="2014741"/>
            <a:ext cx="1544910" cy="464871"/>
          </a:xfrm>
          <a:prstGeom prst="rect">
            <a:avLst/>
          </a:prstGeom>
        </p:spPr>
        <p:txBody>
          <a:bodyPr wrap="none">
            <a:spAutoFit/>
          </a:bodyPr>
          <a:lstStyle/>
          <a:p>
            <a:pPr lvl="1">
              <a:lnSpc>
                <a:spcPct val="150000"/>
              </a:lnSpc>
            </a:pPr>
            <a:r>
              <a:rPr lang="en-US" dirty="0">
                <a:solidFill>
                  <a:srgbClr val="FF0000"/>
                </a:solidFill>
              </a:rPr>
              <a:t>predicted</a:t>
            </a:r>
          </a:p>
        </p:txBody>
      </p:sp>
      <p:sp>
        <p:nvSpPr>
          <p:cNvPr id="57" name="Rectangle 56">
            <a:extLst>
              <a:ext uri="{FF2B5EF4-FFF2-40B4-BE49-F238E27FC236}">
                <a16:creationId xmlns:a16="http://schemas.microsoft.com/office/drawing/2014/main" id="{AFE846DB-A43B-4AE6-82B1-658A48B5AD3E}"/>
              </a:ext>
            </a:extLst>
          </p:cNvPr>
          <p:cNvSpPr/>
          <p:nvPr/>
        </p:nvSpPr>
        <p:spPr>
          <a:xfrm>
            <a:off x="2508494" y="1894775"/>
            <a:ext cx="2656818" cy="464871"/>
          </a:xfrm>
          <a:prstGeom prst="rect">
            <a:avLst/>
          </a:prstGeom>
        </p:spPr>
        <p:txBody>
          <a:bodyPr wrap="none">
            <a:spAutoFit/>
          </a:bodyPr>
          <a:lstStyle/>
          <a:p>
            <a:pPr lvl="1">
              <a:lnSpc>
                <a:spcPct val="150000"/>
              </a:lnSpc>
            </a:pPr>
            <a:r>
              <a:rPr lang="en-US" b="1" dirty="0"/>
              <a:t>Forward Propagation</a:t>
            </a:r>
            <a:endParaRPr lang="en-US" dirty="0"/>
          </a:p>
        </p:txBody>
      </p:sp>
      <p:sp>
        <p:nvSpPr>
          <p:cNvPr id="59" name="Rectangle 58">
            <a:extLst>
              <a:ext uri="{FF2B5EF4-FFF2-40B4-BE49-F238E27FC236}">
                <a16:creationId xmlns:a16="http://schemas.microsoft.com/office/drawing/2014/main" id="{A186E443-40E3-457A-A832-C74D145EF872}"/>
              </a:ext>
            </a:extLst>
          </p:cNvPr>
          <p:cNvSpPr/>
          <p:nvPr/>
        </p:nvSpPr>
        <p:spPr>
          <a:xfrm>
            <a:off x="7631198" y="5485713"/>
            <a:ext cx="1206292" cy="464871"/>
          </a:xfrm>
          <a:prstGeom prst="rect">
            <a:avLst/>
          </a:prstGeom>
        </p:spPr>
        <p:txBody>
          <a:bodyPr wrap="none">
            <a:spAutoFit/>
          </a:bodyPr>
          <a:lstStyle/>
          <a:p>
            <a:pPr lvl="1">
              <a:lnSpc>
                <a:spcPct val="150000"/>
              </a:lnSpc>
            </a:pPr>
            <a:r>
              <a:rPr lang="en-US" dirty="0">
                <a:solidFill>
                  <a:srgbClr val="0070C0"/>
                </a:solidFill>
              </a:rPr>
              <a:t>target</a:t>
            </a:r>
          </a:p>
        </p:txBody>
      </p:sp>
      <p:sp>
        <p:nvSpPr>
          <p:cNvPr id="60" name="Rectangle 59">
            <a:extLst>
              <a:ext uri="{FF2B5EF4-FFF2-40B4-BE49-F238E27FC236}">
                <a16:creationId xmlns:a16="http://schemas.microsoft.com/office/drawing/2014/main" id="{66E2A1AA-78F0-403F-BEB8-1C4D514F8704}"/>
              </a:ext>
            </a:extLst>
          </p:cNvPr>
          <p:cNvSpPr/>
          <p:nvPr/>
        </p:nvSpPr>
        <p:spPr>
          <a:xfrm>
            <a:off x="5613490" y="3712942"/>
            <a:ext cx="1400059" cy="55474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Propagation</a:t>
            </a:r>
            <a:endParaRPr lang="en-GB" dirty="0"/>
          </a:p>
        </p:txBody>
      </p:sp>
      <p:cxnSp>
        <p:nvCxnSpPr>
          <p:cNvPr id="63" name="Straight Arrow Connector 62">
            <a:extLst>
              <a:ext uri="{FF2B5EF4-FFF2-40B4-BE49-F238E27FC236}">
                <a16:creationId xmlns:a16="http://schemas.microsoft.com/office/drawing/2014/main" id="{036CF5E8-B258-4502-AD6B-8FAEE0D64EB6}"/>
              </a:ext>
            </a:extLst>
          </p:cNvPr>
          <p:cNvCxnSpPr>
            <a:cxnSpLocks/>
            <a:stCxn id="35" idx="1"/>
            <a:endCxn id="60" idx="3"/>
          </p:cNvCxnSpPr>
          <p:nvPr/>
        </p:nvCxnSpPr>
        <p:spPr>
          <a:xfrm flipH="1">
            <a:off x="7013549" y="3981057"/>
            <a:ext cx="884498" cy="92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952FE08-EFA4-49F3-922A-1B54E09ED1B4}"/>
              </a:ext>
            </a:extLst>
          </p:cNvPr>
          <p:cNvSpPr/>
          <p:nvPr/>
        </p:nvSpPr>
        <p:spPr>
          <a:xfrm>
            <a:off x="6722755" y="3484583"/>
            <a:ext cx="1120307" cy="464871"/>
          </a:xfrm>
          <a:prstGeom prst="rect">
            <a:avLst/>
          </a:prstGeom>
        </p:spPr>
        <p:txBody>
          <a:bodyPr wrap="none">
            <a:spAutoFit/>
          </a:bodyPr>
          <a:lstStyle/>
          <a:p>
            <a:pPr lvl="1">
              <a:lnSpc>
                <a:spcPct val="150000"/>
              </a:lnSpc>
            </a:pPr>
            <a:r>
              <a:rPr lang="en-US" dirty="0">
                <a:solidFill>
                  <a:schemeClr val="accent6">
                    <a:lumMod val="75000"/>
                  </a:schemeClr>
                </a:solidFill>
              </a:rPr>
              <a:t>Error</a:t>
            </a:r>
          </a:p>
        </p:txBody>
      </p:sp>
      <p:sp>
        <p:nvSpPr>
          <p:cNvPr id="76" name="Rectangle 75">
            <a:extLst>
              <a:ext uri="{FF2B5EF4-FFF2-40B4-BE49-F238E27FC236}">
                <a16:creationId xmlns:a16="http://schemas.microsoft.com/office/drawing/2014/main" id="{3ECA7B8A-1A01-48C2-BA14-871FB71F92D3}"/>
              </a:ext>
            </a:extLst>
          </p:cNvPr>
          <p:cNvSpPr/>
          <p:nvPr/>
        </p:nvSpPr>
        <p:spPr>
          <a:xfrm>
            <a:off x="4161755" y="4166149"/>
            <a:ext cx="2006990" cy="464871"/>
          </a:xfrm>
          <a:prstGeom prst="rect">
            <a:avLst/>
          </a:prstGeom>
        </p:spPr>
        <p:txBody>
          <a:bodyPr wrap="square">
            <a:spAutoFit/>
          </a:bodyPr>
          <a:lstStyle/>
          <a:p>
            <a:pPr lvl="1">
              <a:lnSpc>
                <a:spcPct val="150000"/>
              </a:lnSpc>
            </a:pPr>
            <a:r>
              <a:rPr lang="en-US" dirty="0">
                <a:solidFill>
                  <a:srgbClr val="FF0000"/>
                </a:solidFill>
              </a:rPr>
              <a:t>Error Gradient</a:t>
            </a:r>
          </a:p>
        </p:txBody>
      </p:sp>
      <p:cxnSp>
        <p:nvCxnSpPr>
          <p:cNvPr id="83" name="Straight Arrow Connector 82">
            <a:extLst>
              <a:ext uri="{FF2B5EF4-FFF2-40B4-BE49-F238E27FC236}">
                <a16:creationId xmlns:a16="http://schemas.microsoft.com/office/drawing/2014/main" id="{565636F5-537D-44C5-8728-9CF5CFCEB580}"/>
              </a:ext>
            </a:extLst>
          </p:cNvPr>
          <p:cNvCxnSpPr>
            <a:cxnSpLocks/>
            <a:stCxn id="60" idx="1"/>
            <a:endCxn id="86" idx="3"/>
          </p:cNvCxnSpPr>
          <p:nvPr/>
        </p:nvCxnSpPr>
        <p:spPr>
          <a:xfrm flipH="1" flipV="1">
            <a:off x="4509949" y="3975274"/>
            <a:ext cx="1103541" cy="150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1D4A372E-9128-40A3-9077-C1135E70C32B}"/>
              </a:ext>
            </a:extLst>
          </p:cNvPr>
          <p:cNvSpPr/>
          <p:nvPr/>
        </p:nvSpPr>
        <p:spPr>
          <a:xfrm>
            <a:off x="3327269" y="3472098"/>
            <a:ext cx="1182680" cy="100635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model weights</a:t>
            </a:r>
            <a:endParaRPr lang="en-GB" dirty="0"/>
          </a:p>
        </p:txBody>
      </p:sp>
      <p:cxnSp>
        <p:nvCxnSpPr>
          <p:cNvPr id="88" name="Straight Arrow Connector 87">
            <a:extLst>
              <a:ext uri="{FF2B5EF4-FFF2-40B4-BE49-F238E27FC236}">
                <a16:creationId xmlns:a16="http://schemas.microsoft.com/office/drawing/2014/main" id="{1C0B1D6B-91BD-4DF6-B99D-3027E5F44C6F}"/>
              </a:ext>
            </a:extLst>
          </p:cNvPr>
          <p:cNvCxnSpPr>
            <a:cxnSpLocks/>
            <a:stCxn id="86" idx="0"/>
            <a:endCxn id="23" idx="2"/>
          </p:cNvCxnSpPr>
          <p:nvPr/>
        </p:nvCxnSpPr>
        <p:spPr>
          <a:xfrm flipV="1">
            <a:off x="3918609" y="3130573"/>
            <a:ext cx="0" cy="341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97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Optimization: Gradient Descent</a:t>
            </a:r>
            <a:endParaRPr lang="en-GB" sz="3000" dirty="0">
              <a:solidFill>
                <a:schemeClr val="bg1"/>
              </a:solidFill>
            </a:endParaRPr>
          </a:p>
        </p:txBody>
      </p:sp>
      <p:sp>
        <p:nvSpPr>
          <p:cNvPr id="29" name="Rectangle 28">
            <a:extLst>
              <a:ext uri="{FF2B5EF4-FFF2-40B4-BE49-F238E27FC236}">
                <a16:creationId xmlns:a16="http://schemas.microsoft.com/office/drawing/2014/main" id="{42D357F0-9C9C-4D28-9932-83776EF5C1B9}"/>
              </a:ext>
            </a:extLst>
          </p:cNvPr>
          <p:cNvSpPr/>
          <p:nvPr/>
        </p:nvSpPr>
        <p:spPr>
          <a:xfrm>
            <a:off x="276783" y="1142207"/>
            <a:ext cx="11001935" cy="923330"/>
          </a:xfrm>
          <a:prstGeom prst="rect">
            <a:avLst/>
          </a:prstGeom>
        </p:spPr>
        <p:txBody>
          <a:bodyPr wrap="square">
            <a:spAutoFit/>
          </a:bodyPr>
          <a:lstStyle/>
          <a:p>
            <a:pPr marL="742950" lvl="1" indent="-285750">
              <a:buFont typeface="Arial" panose="020B0604020202020204" pitchFamily="34" charset="0"/>
              <a:buChar char="•"/>
            </a:pPr>
            <a:r>
              <a:rPr lang="en-US" dirty="0"/>
              <a:t>Method to optimize our model</a:t>
            </a:r>
            <a:r>
              <a:rPr lang="en-GB" dirty="0"/>
              <a:t> and find our optimal weights</a:t>
            </a:r>
          </a:p>
          <a:p>
            <a:pPr marL="742950" lvl="1" indent="-285750">
              <a:buFont typeface="Arial" panose="020B0604020202020204" pitchFamily="34" charset="0"/>
              <a:buChar char="•"/>
            </a:pPr>
            <a:r>
              <a:rPr lang="en-GB" dirty="0"/>
              <a:t>We want to find the weights, w that minimize our cost function, J(w)</a:t>
            </a:r>
          </a:p>
          <a:p>
            <a:pPr marL="742950" lvl="1" indent="-285750">
              <a:buFont typeface="Arial" panose="020B0604020202020204" pitchFamily="34" charset="0"/>
              <a:buChar char="•"/>
            </a:pPr>
            <a:r>
              <a:rPr lang="en-GB" dirty="0"/>
              <a:t>Currently, there are many variants to improve standard gradient descent</a:t>
            </a:r>
            <a:endParaRPr lang="en-US" dirty="0"/>
          </a:p>
        </p:txBody>
      </p:sp>
      <p:cxnSp>
        <p:nvCxnSpPr>
          <p:cNvPr id="18" name="Straight Arrow Connector 17">
            <a:extLst>
              <a:ext uri="{FF2B5EF4-FFF2-40B4-BE49-F238E27FC236}">
                <a16:creationId xmlns:a16="http://schemas.microsoft.com/office/drawing/2014/main" id="{166A8556-A9B1-4C7C-A917-A736BB801002}"/>
              </a:ext>
            </a:extLst>
          </p:cNvPr>
          <p:cNvCxnSpPr>
            <a:cxnSpLocks/>
          </p:cNvCxnSpPr>
          <p:nvPr/>
        </p:nvCxnSpPr>
        <p:spPr>
          <a:xfrm flipV="1">
            <a:off x="3765177" y="6248402"/>
            <a:ext cx="4025153"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15DCD1-0986-4611-9D4B-40BAD73CDF88}"/>
              </a:ext>
            </a:extLst>
          </p:cNvPr>
          <p:cNvCxnSpPr>
            <a:cxnSpLocks/>
          </p:cNvCxnSpPr>
          <p:nvPr/>
        </p:nvCxnSpPr>
        <p:spPr>
          <a:xfrm flipV="1">
            <a:off x="3765177" y="2698377"/>
            <a:ext cx="0" cy="3550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4F74954F-A085-47F7-8930-EC6AF3C0658A}"/>
              </a:ext>
            </a:extLst>
          </p:cNvPr>
          <p:cNvSpPr/>
          <p:nvPr/>
        </p:nvSpPr>
        <p:spPr>
          <a:xfrm>
            <a:off x="4267201" y="3030071"/>
            <a:ext cx="2752164" cy="2877672"/>
          </a:xfrm>
          <a:custGeom>
            <a:avLst/>
            <a:gdLst>
              <a:gd name="connsiteX0" fmla="*/ 0 w 2752164"/>
              <a:gd name="connsiteY0" fmla="*/ 8965 h 2877672"/>
              <a:gd name="connsiteX1" fmla="*/ 1434352 w 2752164"/>
              <a:gd name="connsiteY1" fmla="*/ 2877671 h 2877672"/>
              <a:gd name="connsiteX2" fmla="*/ 2752164 w 2752164"/>
              <a:gd name="connsiteY2" fmla="*/ 0 h 2877672"/>
            </a:gdLst>
            <a:ahLst/>
            <a:cxnLst>
              <a:cxn ang="0">
                <a:pos x="connsiteX0" y="connsiteY0"/>
              </a:cxn>
              <a:cxn ang="0">
                <a:pos x="connsiteX1" y="connsiteY1"/>
              </a:cxn>
              <a:cxn ang="0">
                <a:pos x="connsiteX2" y="connsiteY2"/>
              </a:cxn>
            </a:cxnLst>
            <a:rect l="l" t="t" r="r" b="b"/>
            <a:pathLst>
              <a:path w="2752164" h="2877672">
                <a:moveTo>
                  <a:pt x="0" y="8965"/>
                </a:moveTo>
                <a:cubicBezTo>
                  <a:pt x="487829" y="1444065"/>
                  <a:pt x="975658" y="2879165"/>
                  <a:pt x="1434352" y="2877671"/>
                </a:cubicBezTo>
                <a:cubicBezTo>
                  <a:pt x="1893046" y="2876177"/>
                  <a:pt x="2322605" y="1438088"/>
                  <a:pt x="2752164"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CFFAD3AB-1EE9-43EA-89C3-7E51F48D0B59}"/>
              </a:ext>
            </a:extLst>
          </p:cNvPr>
          <p:cNvCxnSpPr>
            <a:cxnSpLocks/>
          </p:cNvCxnSpPr>
          <p:nvPr/>
        </p:nvCxnSpPr>
        <p:spPr>
          <a:xfrm flipH="1">
            <a:off x="6499412" y="3724836"/>
            <a:ext cx="295836" cy="10174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2385A9-2E05-492C-A89F-8755221A0F80}"/>
              </a:ext>
            </a:extLst>
          </p:cNvPr>
          <p:cNvCxnSpPr>
            <a:cxnSpLocks/>
          </p:cNvCxnSpPr>
          <p:nvPr/>
        </p:nvCxnSpPr>
        <p:spPr>
          <a:xfrm flipH="1">
            <a:off x="6499412" y="4742330"/>
            <a:ext cx="2958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834FE5-933B-40ED-A979-A05F2EEE618B}"/>
              </a:ext>
            </a:extLst>
          </p:cNvPr>
          <p:cNvCxnSpPr>
            <a:cxnSpLocks/>
          </p:cNvCxnSpPr>
          <p:nvPr/>
        </p:nvCxnSpPr>
        <p:spPr>
          <a:xfrm>
            <a:off x="6795248" y="3724835"/>
            <a:ext cx="0" cy="10174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5A5AC23-193C-4975-899A-55A5EF6D5220}"/>
              </a:ext>
            </a:extLst>
          </p:cNvPr>
          <p:cNvSpPr/>
          <p:nvPr/>
        </p:nvSpPr>
        <p:spPr>
          <a:xfrm>
            <a:off x="6582342" y="3533109"/>
            <a:ext cx="212906" cy="1917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64E7C75E-5A40-4879-AFA4-B355DC744116}"/>
              </a:ext>
            </a:extLst>
          </p:cNvPr>
          <p:cNvCxnSpPr>
            <a:cxnSpLocks/>
          </p:cNvCxnSpPr>
          <p:nvPr/>
        </p:nvCxnSpPr>
        <p:spPr>
          <a:xfrm flipH="1">
            <a:off x="6399123" y="3800023"/>
            <a:ext cx="209547" cy="74175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D6C5A53-8644-4E12-8E09-064F391371F8}"/>
              </a:ext>
            </a:extLst>
          </p:cNvPr>
          <p:cNvSpPr txBox="1"/>
          <p:nvPr/>
        </p:nvSpPr>
        <p:spPr>
          <a:xfrm>
            <a:off x="3532094" y="2306959"/>
            <a:ext cx="627530" cy="646331"/>
          </a:xfrm>
          <a:prstGeom prst="rect">
            <a:avLst/>
          </a:prstGeom>
          <a:noFill/>
        </p:spPr>
        <p:txBody>
          <a:bodyPr wrap="square" rtlCol="0">
            <a:spAutoFit/>
          </a:bodyPr>
          <a:lstStyle/>
          <a:p>
            <a:r>
              <a:rPr lang="en-US" dirty="0"/>
              <a:t>J(w) 	 </a:t>
            </a:r>
            <a:endParaRPr lang="en-GB" dirty="0"/>
          </a:p>
        </p:txBody>
      </p:sp>
      <p:sp>
        <p:nvSpPr>
          <p:cNvPr id="69" name="TextBox 68">
            <a:extLst>
              <a:ext uri="{FF2B5EF4-FFF2-40B4-BE49-F238E27FC236}">
                <a16:creationId xmlns:a16="http://schemas.microsoft.com/office/drawing/2014/main" id="{3D8413E5-D6E5-44A1-8041-B93A0FC7B772}"/>
              </a:ext>
            </a:extLst>
          </p:cNvPr>
          <p:cNvSpPr txBox="1"/>
          <p:nvPr/>
        </p:nvSpPr>
        <p:spPr>
          <a:xfrm>
            <a:off x="7897908" y="6016940"/>
            <a:ext cx="627530" cy="646331"/>
          </a:xfrm>
          <a:prstGeom prst="rect">
            <a:avLst/>
          </a:prstGeom>
          <a:noFill/>
        </p:spPr>
        <p:txBody>
          <a:bodyPr wrap="square" rtlCol="0">
            <a:spAutoFit/>
          </a:bodyPr>
          <a:lstStyle/>
          <a:p>
            <a:r>
              <a:rPr lang="en-US" dirty="0"/>
              <a:t>w 	 </a:t>
            </a:r>
            <a:endParaRPr lang="en-GB" dirty="0"/>
          </a:p>
        </p:txBody>
      </p:sp>
      <p:sp>
        <p:nvSpPr>
          <p:cNvPr id="70" name="TextBox 69">
            <a:extLst>
              <a:ext uri="{FF2B5EF4-FFF2-40B4-BE49-F238E27FC236}">
                <a16:creationId xmlns:a16="http://schemas.microsoft.com/office/drawing/2014/main" id="{8121D13D-8AC7-4D08-B566-7BA5CA05C2AC}"/>
              </a:ext>
            </a:extLst>
          </p:cNvPr>
          <p:cNvSpPr txBox="1"/>
          <p:nvPr/>
        </p:nvSpPr>
        <p:spPr>
          <a:xfrm>
            <a:off x="4773717" y="5844117"/>
            <a:ext cx="1739131" cy="646331"/>
          </a:xfrm>
          <a:prstGeom prst="rect">
            <a:avLst/>
          </a:prstGeom>
          <a:noFill/>
        </p:spPr>
        <p:txBody>
          <a:bodyPr wrap="square" rtlCol="0">
            <a:spAutoFit/>
          </a:bodyPr>
          <a:lstStyle/>
          <a:p>
            <a:r>
              <a:rPr lang="en-US" dirty="0"/>
              <a:t>Global minimum	 </a:t>
            </a:r>
            <a:endParaRPr lang="en-GB" dirty="0"/>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111E91D9-DC10-4689-8AF7-6290E416CA54}"/>
                  </a:ext>
                </a:extLst>
              </p:cNvPr>
              <p:cNvSpPr/>
              <p:nvPr/>
            </p:nvSpPr>
            <p:spPr>
              <a:xfrm>
                <a:off x="6399123" y="3970637"/>
                <a:ext cx="1706820" cy="646331"/>
              </a:xfrm>
              <a:prstGeom prst="rect">
                <a:avLst/>
              </a:prstGeom>
            </p:spPr>
            <p:txBody>
              <a:bodyPr wrap="square">
                <a:spAutoFit/>
              </a:bodyPr>
              <a:lstStyle/>
              <a:p>
                <a:pPr lvl="1"/>
                <a14:m>
                  <m:oMath xmlns:m="http://schemas.openxmlformats.org/officeDocument/2006/math">
                    <m:f>
                      <m:fPr>
                        <m:ctrlPr>
                          <a:rPr lang="en-US" i="1" smtClean="0">
                            <a:latin typeface="Cambria Math" panose="02040503050406030204" pitchFamily="18" charset="0"/>
                          </a:rPr>
                        </m:ctrlPr>
                      </m:fPr>
                      <m:num>
                        <m:r>
                          <m:rPr>
                            <m:nor/>
                          </m:rPr>
                          <a:rPr lang="en-US" i="0" smtClean="0"/>
                          <m:t>d</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num>
                      <m:den>
                        <m:r>
                          <m:rPr>
                            <m:nor/>
                          </m:rPr>
                          <a:rPr lang="en-US" i="0" smtClean="0">
                            <a:latin typeface="Cambria Math" panose="02040503050406030204" pitchFamily="18" charset="0"/>
                          </a:rPr>
                          <m:t>d</m:t>
                        </m:r>
                        <m:r>
                          <a:rPr lang="en-US" b="0" i="1" smtClean="0">
                            <a:latin typeface="Cambria Math" panose="02040503050406030204" pitchFamily="18" charset="0"/>
                          </a:rPr>
                          <m:t>𝑤</m:t>
                        </m:r>
                      </m:den>
                    </m:f>
                  </m:oMath>
                </a14:m>
                <a:r>
                  <a:rPr lang="en-US" sz="3600" dirty="0"/>
                  <a:t>	</a:t>
                </a:r>
                <a:endParaRPr lang="en-GB" sz="3600" dirty="0"/>
              </a:p>
            </p:txBody>
          </p:sp>
        </mc:Choice>
        <mc:Fallback xmlns="">
          <p:sp>
            <p:nvSpPr>
              <p:cNvPr id="71" name="Rectangle 70">
                <a:extLst>
                  <a:ext uri="{FF2B5EF4-FFF2-40B4-BE49-F238E27FC236}">
                    <a16:creationId xmlns:a16="http://schemas.microsoft.com/office/drawing/2014/main" id="{111E91D9-DC10-4689-8AF7-6290E416CA54}"/>
                  </a:ext>
                </a:extLst>
              </p:cNvPr>
              <p:cNvSpPr>
                <a:spLocks noRot="1" noChangeAspect="1" noMove="1" noResize="1" noEditPoints="1" noAdjustHandles="1" noChangeArrowheads="1" noChangeShapeType="1" noTextEdit="1"/>
              </p:cNvSpPr>
              <p:nvPr/>
            </p:nvSpPr>
            <p:spPr>
              <a:xfrm>
                <a:off x="6399123" y="3970637"/>
                <a:ext cx="1706820" cy="646331"/>
              </a:xfrm>
              <a:prstGeom prst="rect">
                <a:avLst/>
              </a:prstGeom>
              <a:blipFill>
                <a:blip r:embed="rId2"/>
                <a:stretch>
                  <a:fillRect/>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0B17FC87-E55F-4020-A8E3-B6AE25A7D1FA}"/>
              </a:ext>
            </a:extLst>
          </p:cNvPr>
          <p:cNvSpPr txBox="1"/>
          <p:nvPr/>
        </p:nvSpPr>
        <p:spPr>
          <a:xfrm>
            <a:off x="5247211" y="3126184"/>
            <a:ext cx="2088669" cy="369332"/>
          </a:xfrm>
          <a:prstGeom prst="rect">
            <a:avLst/>
          </a:prstGeom>
          <a:noFill/>
        </p:spPr>
        <p:txBody>
          <a:bodyPr wrap="square" rtlCol="0">
            <a:spAutoFit/>
          </a:bodyPr>
          <a:lstStyle/>
          <a:p>
            <a:r>
              <a:rPr lang="en-US" dirty="0"/>
              <a:t>Initial weight, w	 </a:t>
            </a:r>
            <a:endParaRPr lang="en-GB"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B4CF57D-6221-4485-B73F-7432B914073E}"/>
                  </a:ext>
                </a:extLst>
              </p:cNvPr>
              <p:cNvSpPr/>
              <p:nvPr/>
            </p:nvSpPr>
            <p:spPr>
              <a:xfrm>
                <a:off x="4486114" y="2249432"/>
                <a:ext cx="2583271"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𝑜𝑙𝑑</m:t>
                          </m:r>
                        </m:sub>
                      </m:sSub>
                      <m:r>
                        <a:rPr lang="en-US" b="0" i="1" smtClean="0">
                          <a:latin typeface="Cambria Math" panose="02040503050406030204" pitchFamily="18" charset="0"/>
                        </a:rPr>
                        <m:t> −</m:t>
                      </m:r>
                      <m:r>
                        <a:rPr lang="en-US" b="0" i="1" smtClean="0">
                          <a:latin typeface="Cambria Math" panose="02040503050406030204" pitchFamily="18" charset="0"/>
                        </a:rPr>
                        <m:t>𝛼</m:t>
                      </m:r>
                      <m:f>
                        <m:fPr>
                          <m:ctrlPr>
                            <a:rPr lang="en-US" i="1">
                              <a:latin typeface="Cambria Math" panose="02040503050406030204" pitchFamily="18" charset="0"/>
                            </a:rPr>
                          </m:ctrlPr>
                        </m:fPr>
                        <m:num>
                          <m:r>
                            <m:rPr>
                              <m:nor/>
                            </m:rPr>
                            <a:rPr lang="en-US"/>
                            <m:t>d</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m:rPr>
                              <m:nor/>
                            </m:rPr>
                            <a:rPr lang="en-US">
                              <a:latin typeface="Cambria Math" panose="02040503050406030204" pitchFamily="18" charset="0"/>
                            </a:rPr>
                            <m:t>d</m:t>
                          </m:r>
                          <m:r>
                            <a:rPr lang="en-US" i="1">
                              <a:latin typeface="Cambria Math" panose="02040503050406030204" pitchFamily="18" charset="0"/>
                            </a:rPr>
                            <m:t>𝑤</m:t>
                          </m:r>
                        </m:den>
                      </m:f>
                    </m:oMath>
                  </m:oMathPara>
                </a14:m>
                <a:endParaRPr lang="en-GB" dirty="0"/>
              </a:p>
            </p:txBody>
          </p:sp>
        </mc:Choice>
        <mc:Fallback xmlns="">
          <p:sp>
            <p:nvSpPr>
              <p:cNvPr id="2" name="Rectangle 1">
                <a:extLst>
                  <a:ext uri="{FF2B5EF4-FFF2-40B4-BE49-F238E27FC236}">
                    <a16:creationId xmlns:a16="http://schemas.microsoft.com/office/drawing/2014/main" id="{0B4CF57D-6221-4485-B73F-7432B914073E}"/>
                  </a:ext>
                </a:extLst>
              </p:cNvPr>
              <p:cNvSpPr>
                <a:spLocks noRot="1" noChangeAspect="1" noMove="1" noResize="1" noEditPoints="1" noAdjustHandles="1" noChangeArrowheads="1" noChangeShapeType="1" noTextEdit="1"/>
              </p:cNvSpPr>
              <p:nvPr/>
            </p:nvSpPr>
            <p:spPr>
              <a:xfrm>
                <a:off x="4486114" y="2249432"/>
                <a:ext cx="2583271" cy="61997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14631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Evaluating your Model</a:t>
            </a:r>
            <a:endParaRPr lang="en-GB" sz="3000" dirty="0">
              <a:solidFill>
                <a:schemeClr val="bg1"/>
              </a:solidFill>
            </a:endParaRPr>
          </a:p>
        </p:txBody>
      </p:sp>
      <p:sp>
        <p:nvSpPr>
          <p:cNvPr id="29" name="Rectangle 28">
            <a:extLst>
              <a:ext uri="{FF2B5EF4-FFF2-40B4-BE49-F238E27FC236}">
                <a16:creationId xmlns:a16="http://schemas.microsoft.com/office/drawing/2014/main" id="{42D357F0-9C9C-4D28-9932-83776EF5C1B9}"/>
              </a:ext>
            </a:extLst>
          </p:cNvPr>
          <p:cNvSpPr/>
          <p:nvPr/>
        </p:nvSpPr>
        <p:spPr>
          <a:xfrm>
            <a:off x="351865" y="2122223"/>
            <a:ext cx="11001935" cy="2862322"/>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b="1" dirty="0"/>
              <a:t>Identify how well the model performs</a:t>
            </a:r>
          </a:p>
          <a:p>
            <a:pPr marL="742950" lvl="1" indent="-285750">
              <a:lnSpc>
                <a:spcPct val="150000"/>
              </a:lnSpc>
              <a:buFont typeface="Arial" panose="020B0604020202020204" pitchFamily="34" charset="0"/>
              <a:buChar char="•"/>
            </a:pPr>
            <a:r>
              <a:rPr lang="en-US" b="1" dirty="0"/>
              <a:t>Identify how well the model generalizes to unseen data samples</a:t>
            </a:r>
          </a:p>
          <a:p>
            <a:pPr marL="742950" lvl="1" indent="-285750">
              <a:lnSpc>
                <a:spcPct val="150000"/>
              </a:lnSpc>
              <a:buFont typeface="Arial" panose="020B0604020202020204" pitchFamily="34" charset="0"/>
              <a:buChar char="•"/>
            </a:pPr>
            <a:r>
              <a:rPr lang="en-US" b="1" dirty="0"/>
              <a:t>Quantitative analysis</a:t>
            </a:r>
          </a:p>
          <a:p>
            <a:pPr marL="1200150" lvl="2" indent="-285750">
              <a:lnSpc>
                <a:spcPct val="150000"/>
              </a:lnSpc>
              <a:buFont typeface="Courier New" panose="02070309020205020404" pitchFamily="49" charset="0"/>
              <a:buChar char="o"/>
            </a:pPr>
            <a:r>
              <a:rPr lang="en-US" dirty="0"/>
              <a:t>Use performance metrics</a:t>
            </a:r>
          </a:p>
          <a:p>
            <a:pPr marL="742950" lvl="1" indent="-285750">
              <a:lnSpc>
                <a:spcPct val="150000"/>
              </a:lnSpc>
              <a:buFont typeface="Arial" panose="020B0604020202020204" pitchFamily="34" charset="0"/>
              <a:buChar char="•"/>
            </a:pPr>
            <a:r>
              <a:rPr lang="en-US" b="1" dirty="0"/>
              <a:t>Qualitative analysis</a:t>
            </a:r>
          </a:p>
          <a:p>
            <a:pPr marL="1200150" lvl="2" indent="-285750">
              <a:lnSpc>
                <a:spcPct val="150000"/>
              </a:lnSpc>
              <a:buFont typeface="Courier New" panose="02070309020205020404" pitchFamily="49" charset="0"/>
              <a:buChar char="o"/>
            </a:pPr>
            <a:r>
              <a:rPr lang="en-US" dirty="0"/>
              <a:t>Useful for visual based output</a:t>
            </a:r>
          </a:p>
          <a:p>
            <a:pPr marL="742950" lvl="1" indent="-285750">
              <a:buFont typeface="Arial" panose="020B0604020202020204" pitchFamily="34" charset="0"/>
              <a:buChar char="•"/>
            </a:pPr>
            <a:endParaRPr lang="en-US" dirty="0"/>
          </a:p>
        </p:txBody>
      </p:sp>
      <p:pic>
        <p:nvPicPr>
          <p:cNvPr id="1026" name="Picture 2" descr="Image result for inspection image">
            <a:extLst>
              <a:ext uri="{FF2B5EF4-FFF2-40B4-BE49-F238E27FC236}">
                <a16:creationId xmlns:a16="http://schemas.microsoft.com/office/drawing/2014/main" id="{48770994-12CA-44B1-AA22-8F02B0EDE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972" y="3972718"/>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AI in Pop Culture</a:t>
            </a:r>
            <a:endParaRPr lang="en-GB" sz="3000" dirty="0">
              <a:solidFill>
                <a:schemeClr val="bg1"/>
              </a:solidFill>
            </a:endParaRPr>
          </a:p>
        </p:txBody>
      </p:sp>
      <p:pic>
        <p:nvPicPr>
          <p:cNvPr id="3074" name="Picture 2" descr="Image result for glados">
            <a:extLst>
              <a:ext uri="{FF2B5EF4-FFF2-40B4-BE49-F238E27FC236}">
                <a16:creationId xmlns:a16="http://schemas.microsoft.com/office/drawing/2014/main" id="{55202F81-34F6-4B84-A624-4517B98D5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500"/>
            <a:ext cx="21812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r smith matrix">
            <a:extLst>
              <a:ext uri="{FF2B5EF4-FFF2-40B4-BE49-F238E27FC236}">
                <a16:creationId xmlns:a16="http://schemas.microsoft.com/office/drawing/2014/main" id="{838918B6-3F6D-4808-B7DF-BB526558B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041" y="1238710"/>
            <a:ext cx="139446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rminator 1">
            <a:extLst>
              <a:ext uri="{FF2B5EF4-FFF2-40B4-BE49-F238E27FC236}">
                <a16:creationId xmlns:a16="http://schemas.microsoft.com/office/drawing/2014/main" id="{2948F784-B9BC-4854-94A8-A6B8817A4A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00" r="20133"/>
          <a:stretch/>
        </p:blipFill>
        <p:spPr bwMode="auto">
          <a:xfrm>
            <a:off x="5659120" y="1581150"/>
            <a:ext cx="176784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wall-e and eva in the movie">
            <a:extLst>
              <a:ext uri="{FF2B5EF4-FFF2-40B4-BE49-F238E27FC236}">
                <a16:creationId xmlns:a16="http://schemas.microsoft.com/office/drawing/2014/main" id="{AA1DA473-C9B1-49AD-915A-BFDEEA40A7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733" t="7938" r="12395"/>
          <a:stretch/>
        </p:blipFill>
        <p:spPr bwMode="auto">
          <a:xfrm>
            <a:off x="8049578" y="1497488"/>
            <a:ext cx="2387600" cy="176752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c3p0 r2d2 star wars 4">
            <a:extLst>
              <a:ext uri="{FF2B5EF4-FFF2-40B4-BE49-F238E27FC236}">
                <a16:creationId xmlns:a16="http://schemas.microsoft.com/office/drawing/2014/main" id="{6D382D66-9B25-4926-A85B-C0DC93D1B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952" y="3917743"/>
            <a:ext cx="1783715" cy="22759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BEFEED-0CE6-4AFB-85AC-C8463074CFC0}"/>
              </a:ext>
            </a:extLst>
          </p:cNvPr>
          <p:cNvSpPr txBox="1"/>
          <p:nvPr/>
        </p:nvSpPr>
        <p:spPr>
          <a:xfrm>
            <a:off x="1085182" y="3334210"/>
            <a:ext cx="1687257" cy="369332"/>
          </a:xfrm>
          <a:prstGeom prst="rect">
            <a:avLst/>
          </a:prstGeom>
          <a:noFill/>
        </p:spPr>
        <p:txBody>
          <a:bodyPr wrap="none" rtlCol="0">
            <a:spAutoFit/>
          </a:bodyPr>
          <a:lstStyle/>
          <a:p>
            <a:r>
              <a:rPr lang="en-US" dirty="0" err="1"/>
              <a:t>GLaDOS</a:t>
            </a:r>
            <a:r>
              <a:rPr lang="en-US" dirty="0"/>
              <a:t> (Portal)</a:t>
            </a:r>
            <a:endParaRPr lang="en-GB" dirty="0"/>
          </a:p>
        </p:txBody>
      </p:sp>
      <p:sp>
        <p:nvSpPr>
          <p:cNvPr id="20" name="TextBox 19">
            <a:extLst>
              <a:ext uri="{FF2B5EF4-FFF2-40B4-BE49-F238E27FC236}">
                <a16:creationId xmlns:a16="http://schemas.microsoft.com/office/drawing/2014/main" id="{E1A7F709-CEF7-43F3-B4BF-783440FBD176}"/>
              </a:ext>
            </a:extLst>
          </p:cNvPr>
          <p:cNvSpPr txBox="1"/>
          <p:nvPr/>
        </p:nvSpPr>
        <p:spPr>
          <a:xfrm>
            <a:off x="3268978" y="3334210"/>
            <a:ext cx="2140586" cy="369332"/>
          </a:xfrm>
          <a:prstGeom prst="rect">
            <a:avLst/>
          </a:prstGeom>
          <a:noFill/>
        </p:spPr>
        <p:txBody>
          <a:bodyPr wrap="none" rtlCol="0">
            <a:spAutoFit/>
          </a:bodyPr>
          <a:lstStyle/>
          <a:p>
            <a:r>
              <a:rPr lang="en-US" dirty="0"/>
              <a:t>Agent Smith (Matrix)</a:t>
            </a:r>
            <a:endParaRPr lang="en-GB" dirty="0"/>
          </a:p>
        </p:txBody>
      </p:sp>
      <p:sp>
        <p:nvSpPr>
          <p:cNvPr id="21" name="TextBox 20">
            <a:extLst>
              <a:ext uri="{FF2B5EF4-FFF2-40B4-BE49-F238E27FC236}">
                <a16:creationId xmlns:a16="http://schemas.microsoft.com/office/drawing/2014/main" id="{271BE547-D59C-45B5-A463-BF6D11065171}"/>
              </a:ext>
            </a:extLst>
          </p:cNvPr>
          <p:cNvSpPr txBox="1"/>
          <p:nvPr/>
        </p:nvSpPr>
        <p:spPr>
          <a:xfrm>
            <a:off x="5571074" y="3334210"/>
            <a:ext cx="1943930" cy="369332"/>
          </a:xfrm>
          <a:prstGeom prst="rect">
            <a:avLst/>
          </a:prstGeom>
          <a:noFill/>
        </p:spPr>
        <p:txBody>
          <a:bodyPr wrap="none" rtlCol="0">
            <a:spAutoFit/>
          </a:bodyPr>
          <a:lstStyle/>
          <a:p>
            <a:r>
              <a:rPr lang="en-US" dirty="0"/>
              <a:t>T-800 (Terminator)</a:t>
            </a:r>
            <a:endParaRPr lang="en-GB" dirty="0"/>
          </a:p>
        </p:txBody>
      </p:sp>
      <p:sp>
        <p:nvSpPr>
          <p:cNvPr id="22" name="TextBox 21">
            <a:extLst>
              <a:ext uri="{FF2B5EF4-FFF2-40B4-BE49-F238E27FC236}">
                <a16:creationId xmlns:a16="http://schemas.microsoft.com/office/drawing/2014/main" id="{ECECABB9-8CF6-4A09-B625-36971592F7C9}"/>
              </a:ext>
            </a:extLst>
          </p:cNvPr>
          <p:cNvSpPr txBox="1"/>
          <p:nvPr/>
        </p:nvSpPr>
        <p:spPr>
          <a:xfrm>
            <a:off x="7940008" y="3334210"/>
            <a:ext cx="2606739" cy="369332"/>
          </a:xfrm>
          <a:prstGeom prst="rect">
            <a:avLst/>
          </a:prstGeom>
          <a:noFill/>
        </p:spPr>
        <p:txBody>
          <a:bodyPr wrap="none" rtlCol="0">
            <a:spAutoFit/>
          </a:bodyPr>
          <a:lstStyle/>
          <a:p>
            <a:r>
              <a:rPr lang="en-US" dirty="0"/>
              <a:t>WALL-E and EVE (WALL-E)</a:t>
            </a:r>
            <a:endParaRPr lang="en-GB" dirty="0"/>
          </a:p>
        </p:txBody>
      </p:sp>
      <p:sp>
        <p:nvSpPr>
          <p:cNvPr id="23" name="TextBox 22">
            <a:extLst>
              <a:ext uri="{FF2B5EF4-FFF2-40B4-BE49-F238E27FC236}">
                <a16:creationId xmlns:a16="http://schemas.microsoft.com/office/drawing/2014/main" id="{124CF4ED-FAB2-44E7-9C4E-07FAA0EC601B}"/>
              </a:ext>
            </a:extLst>
          </p:cNvPr>
          <p:cNvSpPr txBox="1"/>
          <p:nvPr/>
        </p:nvSpPr>
        <p:spPr>
          <a:xfrm>
            <a:off x="432934" y="6299880"/>
            <a:ext cx="2890150" cy="369332"/>
          </a:xfrm>
          <a:prstGeom prst="rect">
            <a:avLst/>
          </a:prstGeom>
          <a:noFill/>
        </p:spPr>
        <p:txBody>
          <a:bodyPr wrap="none" rtlCol="0">
            <a:spAutoFit/>
          </a:bodyPr>
          <a:lstStyle/>
          <a:p>
            <a:r>
              <a:rPr lang="en-US" dirty="0"/>
              <a:t>C-3PO and R2-D2 (Star Wars)</a:t>
            </a:r>
            <a:endParaRPr lang="en-GB" dirty="0"/>
          </a:p>
        </p:txBody>
      </p:sp>
      <p:pic>
        <p:nvPicPr>
          <p:cNvPr id="3086" name="Picture 14" descr="Image result for ex machina ava">
            <a:extLst>
              <a:ext uri="{FF2B5EF4-FFF2-40B4-BE49-F238E27FC236}">
                <a16:creationId xmlns:a16="http://schemas.microsoft.com/office/drawing/2014/main" id="{643D82A9-08F3-40D0-9E6C-EC25F0370B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59" r="14675"/>
          <a:stretch/>
        </p:blipFill>
        <p:spPr bwMode="auto">
          <a:xfrm>
            <a:off x="3642041" y="4476750"/>
            <a:ext cx="2042160" cy="16002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79B808-4947-4BF8-AC81-3CC7FA258216}"/>
              </a:ext>
            </a:extLst>
          </p:cNvPr>
          <p:cNvSpPr txBox="1"/>
          <p:nvPr/>
        </p:nvSpPr>
        <p:spPr>
          <a:xfrm>
            <a:off x="5671156" y="6290400"/>
            <a:ext cx="3410007" cy="369332"/>
          </a:xfrm>
          <a:prstGeom prst="rect">
            <a:avLst/>
          </a:prstGeom>
          <a:noFill/>
        </p:spPr>
        <p:txBody>
          <a:bodyPr wrap="square" rtlCol="0">
            <a:spAutoFit/>
          </a:bodyPr>
          <a:lstStyle/>
          <a:p>
            <a:r>
              <a:rPr lang="en-US" dirty="0"/>
              <a:t>HAL 9000 (2001: A Space Odyssey)</a:t>
            </a:r>
            <a:endParaRPr lang="en-GB" dirty="0"/>
          </a:p>
        </p:txBody>
      </p:sp>
      <p:pic>
        <p:nvPicPr>
          <p:cNvPr id="28" name="Picture 4">
            <a:extLst>
              <a:ext uri="{FF2B5EF4-FFF2-40B4-BE49-F238E27FC236}">
                <a16:creationId xmlns:a16="http://schemas.microsoft.com/office/drawing/2014/main" id="{55AC8FD5-E6EA-4DB0-BA1B-FCD231A90E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5921" y="4774921"/>
            <a:ext cx="2342078" cy="131741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44DE809-A785-4A6E-8023-37DEBE739ADD}"/>
              </a:ext>
            </a:extLst>
          </p:cNvPr>
          <p:cNvSpPr txBox="1"/>
          <p:nvPr/>
        </p:nvSpPr>
        <p:spPr>
          <a:xfrm>
            <a:off x="3714319" y="6299880"/>
            <a:ext cx="1796004" cy="369332"/>
          </a:xfrm>
          <a:prstGeom prst="rect">
            <a:avLst/>
          </a:prstGeom>
          <a:noFill/>
        </p:spPr>
        <p:txBody>
          <a:bodyPr wrap="none" rtlCol="0">
            <a:spAutoFit/>
          </a:bodyPr>
          <a:lstStyle/>
          <a:p>
            <a:r>
              <a:rPr lang="en-US" dirty="0"/>
              <a:t>Ava (Ex Machina)</a:t>
            </a:r>
            <a:endParaRPr lang="en-GB" dirty="0"/>
          </a:p>
        </p:txBody>
      </p:sp>
      <p:pic>
        <p:nvPicPr>
          <p:cNvPr id="31" name="Picture 8" descr="Image result for ultron marvel avengers age of ultron">
            <a:extLst>
              <a:ext uri="{FF2B5EF4-FFF2-40B4-BE49-F238E27FC236}">
                <a16:creationId xmlns:a16="http://schemas.microsoft.com/office/drawing/2014/main" id="{57391881-D5C0-4A9A-8FD3-59466D36DBC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371" t="18519" r="5308" b="19259"/>
          <a:stretch/>
        </p:blipFill>
        <p:spPr bwMode="auto">
          <a:xfrm>
            <a:off x="9081161" y="4255176"/>
            <a:ext cx="2908901" cy="19361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2D7DA13-F08A-4158-B37E-512B4C0D1442}"/>
              </a:ext>
            </a:extLst>
          </p:cNvPr>
          <p:cNvSpPr txBox="1"/>
          <p:nvPr/>
        </p:nvSpPr>
        <p:spPr>
          <a:xfrm>
            <a:off x="9619005" y="6301920"/>
            <a:ext cx="1636345" cy="369332"/>
          </a:xfrm>
          <a:prstGeom prst="rect">
            <a:avLst/>
          </a:prstGeom>
          <a:noFill/>
        </p:spPr>
        <p:txBody>
          <a:bodyPr wrap="none" rtlCol="0">
            <a:spAutoFit/>
          </a:bodyPr>
          <a:lstStyle/>
          <a:p>
            <a:r>
              <a:rPr lang="en-US" dirty="0"/>
              <a:t>Ultron (Marvel)</a:t>
            </a:r>
            <a:endParaRPr lang="en-GB" dirty="0"/>
          </a:p>
        </p:txBody>
      </p:sp>
    </p:spTree>
    <p:extLst>
      <p:ext uri="{BB962C8B-B14F-4D97-AF65-F5344CB8AC3E}">
        <p14:creationId xmlns:p14="http://schemas.microsoft.com/office/powerpoint/2010/main" val="36460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Underfitting and Overfitting</a:t>
            </a:r>
            <a:endParaRPr lang="en-GB" sz="3000" dirty="0">
              <a:solidFill>
                <a:schemeClr val="bg1"/>
              </a:solidFill>
            </a:endParaRPr>
          </a:p>
        </p:txBody>
      </p:sp>
      <p:pic>
        <p:nvPicPr>
          <p:cNvPr id="14338" name="Picture 2" descr="Image result for overfitting underfitting">
            <a:extLst>
              <a:ext uri="{FF2B5EF4-FFF2-40B4-BE49-F238E27FC236}">
                <a16:creationId xmlns:a16="http://schemas.microsoft.com/office/drawing/2014/main" id="{53D1E7AF-8137-4438-A640-E84C618D92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4" t="2188" r="1799" b="28842"/>
          <a:stretch/>
        </p:blipFill>
        <p:spPr bwMode="auto">
          <a:xfrm>
            <a:off x="2495550" y="2371724"/>
            <a:ext cx="7172326" cy="20955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DCF7097-1BAA-40B0-9054-FEC725F23915}"/>
              </a:ext>
            </a:extLst>
          </p:cNvPr>
          <p:cNvSpPr/>
          <p:nvPr/>
        </p:nvSpPr>
        <p:spPr>
          <a:xfrm>
            <a:off x="2933700" y="4467225"/>
            <a:ext cx="1329146" cy="369332"/>
          </a:xfrm>
          <a:prstGeom prst="rect">
            <a:avLst/>
          </a:prstGeom>
        </p:spPr>
        <p:txBody>
          <a:bodyPr wrap="none">
            <a:spAutoFit/>
          </a:bodyPr>
          <a:lstStyle/>
          <a:p>
            <a:r>
              <a:rPr lang="en-US" dirty="0"/>
              <a:t>Underfitting</a:t>
            </a:r>
            <a:endParaRPr lang="en-GB" dirty="0"/>
          </a:p>
        </p:txBody>
      </p:sp>
      <p:sp>
        <p:nvSpPr>
          <p:cNvPr id="7" name="Rectangle 6">
            <a:extLst>
              <a:ext uri="{FF2B5EF4-FFF2-40B4-BE49-F238E27FC236}">
                <a16:creationId xmlns:a16="http://schemas.microsoft.com/office/drawing/2014/main" id="{BF76AA08-B629-4EEF-99BC-E54174F4111C}"/>
              </a:ext>
            </a:extLst>
          </p:cNvPr>
          <p:cNvSpPr/>
          <p:nvPr/>
        </p:nvSpPr>
        <p:spPr>
          <a:xfrm>
            <a:off x="7929156" y="4467225"/>
            <a:ext cx="1192249" cy="369332"/>
          </a:xfrm>
          <a:prstGeom prst="rect">
            <a:avLst/>
          </a:prstGeom>
        </p:spPr>
        <p:txBody>
          <a:bodyPr wrap="none">
            <a:spAutoFit/>
          </a:bodyPr>
          <a:lstStyle/>
          <a:p>
            <a:r>
              <a:rPr lang="en-US" dirty="0"/>
              <a:t>Overfitting</a:t>
            </a:r>
            <a:endParaRPr lang="en-GB" dirty="0"/>
          </a:p>
        </p:txBody>
      </p:sp>
      <p:sp>
        <p:nvSpPr>
          <p:cNvPr id="2" name="Rectangle 1">
            <a:extLst>
              <a:ext uri="{FF2B5EF4-FFF2-40B4-BE49-F238E27FC236}">
                <a16:creationId xmlns:a16="http://schemas.microsoft.com/office/drawing/2014/main" id="{7B7306D6-F622-40B4-81B8-32CD79A28D38}"/>
              </a:ext>
            </a:extLst>
          </p:cNvPr>
          <p:cNvSpPr/>
          <p:nvPr/>
        </p:nvSpPr>
        <p:spPr>
          <a:xfrm>
            <a:off x="1585913" y="4836557"/>
            <a:ext cx="8991599" cy="553998"/>
          </a:xfrm>
          <a:prstGeom prst="rect">
            <a:avLst/>
          </a:prstGeom>
        </p:spPr>
        <p:txBody>
          <a:bodyPr wrap="square">
            <a:spAutoFit/>
          </a:bodyPr>
          <a:lstStyle/>
          <a:p>
            <a:r>
              <a:rPr lang="en-US" sz="1200" dirty="0"/>
              <a:t>Graphs from </a:t>
            </a:r>
            <a:r>
              <a:rPr lang="en-GB" sz="1200" dirty="0">
                <a:hlinkClick r:id="rId3"/>
              </a:rPr>
              <a:t>https://towardsdatascience.com/underfitting-and-overfitting-in-machine-learning-and-how-to-deal-with-it-6fe4a8a49dbf</a:t>
            </a:r>
            <a:endParaRPr lang="en-GB" sz="1200" dirty="0"/>
          </a:p>
          <a:p>
            <a:endParaRPr lang="en-GB" dirty="0"/>
          </a:p>
        </p:txBody>
      </p:sp>
      <p:sp>
        <p:nvSpPr>
          <p:cNvPr id="9" name="Rectangle 8">
            <a:extLst>
              <a:ext uri="{FF2B5EF4-FFF2-40B4-BE49-F238E27FC236}">
                <a16:creationId xmlns:a16="http://schemas.microsoft.com/office/drawing/2014/main" id="{CA4495CD-5BA9-4B5B-A694-A709B9C46FE1}"/>
              </a:ext>
            </a:extLst>
          </p:cNvPr>
          <p:cNvSpPr/>
          <p:nvPr/>
        </p:nvSpPr>
        <p:spPr>
          <a:xfrm>
            <a:off x="5607062" y="4467225"/>
            <a:ext cx="949299" cy="369332"/>
          </a:xfrm>
          <a:prstGeom prst="rect">
            <a:avLst/>
          </a:prstGeom>
        </p:spPr>
        <p:txBody>
          <a:bodyPr wrap="none">
            <a:spAutoFit/>
          </a:bodyPr>
          <a:lstStyle/>
          <a:p>
            <a:r>
              <a:rPr lang="en-US" dirty="0"/>
              <a:t>Good fit</a:t>
            </a:r>
            <a:endParaRPr lang="en-GB" dirty="0"/>
          </a:p>
        </p:txBody>
      </p:sp>
      <p:sp>
        <p:nvSpPr>
          <p:cNvPr id="8" name="Rectangle 7">
            <a:extLst>
              <a:ext uri="{FF2B5EF4-FFF2-40B4-BE49-F238E27FC236}">
                <a16:creationId xmlns:a16="http://schemas.microsoft.com/office/drawing/2014/main" id="{73DF2304-CF1C-46D3-90F4-6ADA8488F0B2}"/>
              </a:ext>
            </a:extLst>
          </p:cNvPr>
          <p:cNvSpPr/>
          <p:nvPr/>
        </p:nvSpPr>
        <p:spPr>
          <a:xfrm>
            <a:off x="3077938" y="2002392"/>
            <a:ext cx="1056700" cy="369332"/>
          </a:xfrm>
          <a:prstGeom prst="rect">
            <a:avLst/>
          </a:prstGeom>
        </p:spPr>
        <p:txBody>
          <a:bodyPr wrap="none">
            <a:spAutoFit/>
          </a:bodyPr>
          <a:lstStyle/>
          <a:p>
            <a:r>
              <a:rPr lang="en-US" b="1" dirty="0"/>
              <a:t>High bias</a:t>
            </a:r>
            <a:endParaRPr lang="en-GB" b="1" dirty="0"/>
          </a:p>
        </p:txBody>
      </p:sp>
      <p:sp>
        <p:nvSpPr>
          <p:cNvPr id="10" name="Rectangle 9">
            <a:extLst>
              <a:ext uri="{FF2B5EF4-FFF2-40B4-BE49-F238E27FC236}">
                <a16:creationId xmlns:a16="http://schemas.microsoft.com/office/drawing/2014/main" id="{903C7B4A-4C3E-454B-8F64-1205AD1698C9}"/>
              </a:ext>
            </a:extLst>
          </p:cNvPr>
          <p:cNvSpPr/>
          <p:nvPr/>
        </p:nvSpPr>
        <p:spPr>
          <a:xfrm>
            <a:off x="7797452" y="2002392"/>
            <a:ext cx="1478097" cy="369332"/>
          </a:xfrm>
          <a:prstGeom prst="rect">
            <a:avLst/>
          </a:prstGeom>
        </p:spPr>
        <p:txBody>
          <a:bodyPr wrap="none">
            <a:spAutoFit/>
          </a:bodyPr>
          <a:lstStyle/>
          <a:p>
            <a:r>
              <a:rPr lang="en-US" b="1" dirty="0"/>
              <a:t>High variance</a:t>
            </a:r>
            <a:endParaRPr lang="en-GB" b="1" dirty="0"/>
          </a:p>
        </p:txBody>
      </p:sp>
      <p:sp>
        <p:nvSpPr>
          <p:cNvPr id="11" name="Rectangle 10">
            <a:extLst>
              <a:ext uri="{FF2B5EF4-FFF2-40B4-BE49-F238E27FC236}">
                <a16:creationId xmlns:a16="http://schemas.microsoft.com/office/drawing/2014/main" id="{F512B146-FA5B-4EB6-A62F-3B2EEE89B0AE}"/>
              </a:ext>
            </a:extLst>
          </p:cNvPr>
          <p:cNvSpPr/>
          <p:nvPr/>
        </p:nvSpPr>
        <p:spPr>
          <a:xfrm>
            <a:off x="476153" y="1146603"/>
            <a:ext cx="11001935" cy="369332"/>
          </a:xfrm>
          <a:prstGeom prst="rect">
            <a:avLst/>
          </a:prstGeom>
        </p:spPr>
        <p:txBody>
          <a:bodyPr wrap="square">
            <a:spAutoFit/>
          </a:bodyPr>
          <a:lstStyle/>
          <a:p>
            <a:pPr lvl="1"/>
            <a:r>
              <a:rPr lang="en-US" dirty="0"/>
              <a:t>Understanding the model’s ability to </a:t>
            </a:r>
            <a:r>
              <a:rPr lang="en-US" b="1" dirty="0"/>
              <a:t>generalize</a:t>
            </a:r>
            <a:r>
              <a:rPr lang="en-US" dirty="0"/>
              <a:t> to unseen data </a:t>
            </a:r>
          </a:p>
        </p:txBody>
      </p:sp>
    </p:spTree>
    <p:extLst>
      <p:ext uri="{BB962C8B-B14F-4D97-AF65-F5344CB8AC3E}">
        <p14:creationId xmlns:p14="http://schemas.microsoft.com/office/powerpoint/2010/main" val="245683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Underfitting and Overfitting</a:t>
            </a:r>
            <a:endParaRPr lang="en-GB" sz="3000" dirty="0">
              <a:solidFill>
                <a:schemeClr val="bg1"/>
              </a:solidFill>
            </a:endParaRPr>
          </a:p>
        </p:txBody>
      </p:sp>
      <p:cxnSp>
        <p:nvCxnSpPr>
          <p:cNvPr id="8" name="Straight Arrow Connector 7">
            <a:extLst>
              <a:ext uri="{FF2B5EF4-FFF2-40B4-BE49-F238E27FC236}">
                <a16:creationId xmlns:a16="http://schemas.microsoft.com/office/drawing/2014/main" id="{1E6D9C83-8751-436F-8D7F-BD7ACBBB4F87}"/>
              </a:ext>
            </a:extLst>
          </p:cNvPr>
          <p:cNvCxnSpPr>
            <a:cxnSpLocks/>
          </p:cNvCxnSpPr>
          <p:nvPr/>
        </p:nvCxnSpPr>
        <p:spPr>
          <a:xfrm flipV="1">
            <a:off x="2784102" y="5486402"/>
            <a:ext cx="6178923"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6932410-8B8F-465E-8E22-D8833957A227}"/>
              </a:ext>
            </a:extLst>
          </p:cNvPr>
          <p:cNvCxnSpPr>
            <a:cxnSpLocks/>
          </p:cNvCxnSpPr>
          <p:nvPr/>
        </p:nvCxnSpPr>
        <p:spPr>
          <a:xfrm flipV="1">
            <a:off x="2784102" y="1936377"/>
            <a:ext cx="0" cy="3550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9B2A8A-899A-4CEE-8845-0005C9046FFE}"/>
              </a:ext>
            </a:extLst>
          </p:cNvPr>
          <p:cNvSpPr txBox="1"/>
          <p:nvPr/>
        </p:nvSpPr>
        <p:spPr>
          <a:xfrm>
            <a:off x="2293843" y="1536806"/>
            <a:ext cx="1258975" cy="646331"/>
          </a:xfrm>
          <a:prstGeom prst="rect">
            <a:avLst/>
          </a:prstGeom>
          <a:noFill/>
        </p:spPr>
        <p:txBody>
          <a:bodyPr wrap="square" rtlCol="0">
            <a:spAutoFit/>
          </a:bodyPr>
          <a:lstStyle/>
          <a:p>
            <a:r>
              <a:rPr lang="en-US" dirty="0"/>
              <a:t>Cost, J(w) 	 </a:t>
            </a:r>
            <a:endParaRPr lang="en-GB" dirty="0"/>
          </a:p>
        </p:txBody>
      </p:sp>
      <p:sp>
        <p:nvSpPr>
          <p:cNvPr id="21" name="Rectangle 20">
            <a:extLst>
              <a:ext uri="{FF2B5EF4-FFF2-40B4-BE49-F238E27FC236}">
                <a16:creationId xmlns:a16="http://schemas.microsoft.com/office/drawing/2014/main" id="{DD3A8DBB-05E7-431A-B669-87E6D67B730D}"/>
              </a:ext>
            </a:extLst>
          </p:cNvPr>
          <p:cNvSpPr/>
          <p:nvPr/>
        </p:nvSpPr>
        <p:spPr>
          <a:xfrm>
            <a:off x="8582953" y="5610225"/>
            <a:ext cx="760144" cy="369332"/>
          </a:xfrm>
          <a:prstGeom prst="rect">
            <a:avLst/>
          </a:prstGeom>
        </p:spPr>
        <p:txBody>
          <a:bodyPr wrap="none">
            <a:spAutoFit/>
          </a:bodyPr>
          <a:lstStyle/>
          <a:p>
            <a:r>
              <a:rPr lang="en-US" dirty="0"/>
              <a:t>Epoch</a:t>
            </a:r>
            <a:endParaRPr lang="en-GB" dirty="0"/>
          </a:p>
        </p:txBody>
      </p:sp>
      <p:sp>
        <p:nvSpPr>
          <p:cNvPr id="26" name="Rectangle 25">
            <a:extLst>
              <a:ext uri="{FF2B5EF4-FFF2-40B4-BE49-F238E27FC236}">
                <a16:creationId xmlns:a16="http://schemas.microsoft.com/office/drawing/2014/main" id="{6983B678-953F-4F9B-B535-0CA9EEA759B6}"/>
              </a:ext>
            </a:extLst>
          </p:cNvPr>
          <p:cNvSpPr/>
          <p:nvPr/>
        </p:nvSpPr>
        <p:spPr>
          <a:xfrm>
            <a:off x="7628814" y="4870494"/>
            <a:ext cx="1334211" cy="369332"/>
          </a:xfrm>
          <a:prstGeom prst="rect">
            <a:avLst/>
          </a:prstGeom>
        </p:spPr>
        <p:txBody>
          <a:bodyPr wrap="none">
            <a:spAutoFit/>
          </a:bodyPr>
          <a:lstStyle/>
          <a:p>
            <a:r>
              <a:rPr lang="en-US" dirty="0">
                <a:solidFill>
                  <a:srgbClr val="002060"/>
                </a:solidFill>
              </a:rPr>
              <a:t>Training loss</a:t>
            </a:r>
            <a:endParaRPr lang="en-GB" dirty="0">
              <a:solidFill>
                <a:srgbClr val="002060"/>
              </a:solidFill>
            </a:endParaRPr>
          </a:p>
        </p:txBody>
      </p:sp>
      <p:sp>
        <p:nvSpPr>
          <p:cNvPr id="27" name="Freeform: Shape 26">
            <a:extLst>
              <a:ext uri="{FF2B5EF4-FFF2-40B4-BE49-F238E27FC236}">
                <a16:creationId xmlns:a16="http://schemas.microsoft.com/office/drawing/2014/main" id="{3EECCF5D-ABCE-45AF-9075-A9F72B250AAE}"/>
              </a:ext>
            </a:extLst>
          </p:cNvPr>
          <p:cNvSpPr/>
          <p:nvPr/>
        </p:nvSpPr>
        <p:spPr>
          <a:xfrm>
            <a:off x="2931461" y="2267059"/>
            <a:ext cx="5574355" cy="3095422"/>
          </a:xfrm>
          <a:custGeom>
            <a:avLst/>
            <a:gdLst>
              <a:gd name="connsiteX0" fmla="*/ 0 w 5276850"/>
              <a:gd name="connsiteY0" fmla="*/ 0 h 2054477"/>
              <a:gd name="connsiteX1" fmla="*/ 2266950 w 5276850"/>
              <a:gd name="connsiteY1" fmla="*/ 1847850 h 2054477"/>
              <a:gd name="connsiteX2" fmla="*/ 5276850 w 5276850"/>
              <a:gd name="connsiteY2" fmla="*/ 2000250 h 2054477"/>
            </a:gdLst>
            <a:ahLst/>
            <a:cxnLst>
              <a:cxn ang="0">
                <a:pos x="connsiteX0" y="connsiteY0"/>
              </a:cxn>
              <a:cxn ang="0">
                <a:pos x="connsiteX1" y="connsiteY1"/>
              </a:cxn>
              <a:cxn ang="0">
                <a:pos x="connsiteX2" y="connsiteY2"/>
              </a:cxn>
            </a:cxnLst>
            <a:rect l="l" t="t" r="r" b="b"/>
            <a:pathLst>
              <a:path w="5276850" h="2054477">
                <a:moveTo>
                  <a:pt x="0" y="0"/>
                </a:moveTo>
                <a:cubicBezTo>
                  <a:pt x="693737" y="757237"/>
                  <a:pt x="1387475" y="1514475"/>
                  <a:pt x="2266950" y="1847850"/>
                </a:cubicBezTo>
                <a:cubicBezTo>
                  <a:pt x="3146425" y="2181225"/>
                  <a:pt x="4783137" y="2014538"/>
                  <a:pt x="5276850" y="2000250"/>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Freeform: Shape 27">
            <a:extLst>
              <a:ext uri="{FF2B5EF4-FFF2-40B4-BE49-F238E27FC236}">
                <a16:creationId xmlns:a16="http://schemas.microsoft.com/office/drawing/2014/main" id="{4F8FB4CF-D2B4-4A88-9E9F-59B53C54C0E3}"/>
              </a:ext>
            </a:extLst>
          </p:cNvPr>
          <p:cNvSpPr/>
          <p:nvPr/>
        </p:nvSpPr>
        <p:spPr>
          <a:xfrm>
            <a:off x="3133725" y="2152650"/>
            <a:ext cx="5400675" cy="1716253"/>
          </a:xfrm>
          <a:custGeom>
            <a:avLst/>
            <a:gdLst>
              <a:gd name="connsiteX0" fmla="*/ 0 w 5400675"/>
              <a:gd name="connsiteY0" fmla="*/ 0 h 1716253"/>
              <a:gd name="connsiteX1" fmla="*/ 2667000 w 5400675"/>
              <a:gd name="connsiteY1" fmla="*/ 1714500 h 1716253"/>
              <a:gd name="connsiteX2" fmla="*/ 5400675 w 5400675"/>
              <a:gd name="connsiteY2" fmla="*/ 257175 h 1716253"/>
            </a:gdLst>
            <a:ahLst/>
            <a:cxnLst>
              <a:cxn ang="0">
                <a:pos x="connsiteX0" y="connsiteY0"/>
              </a:cxn>
              <a:cxn ang="0">
                <a:pos x="connsiteX1" y="connsiteY1"/>
              </a:cxn>
              <a:cxn ang="0">
                <a:pos x="connsiteX2" y="connsiteY2"/>
              </a:cxn>
            </a:cxnLst>
            <a:rect l="l" t="t" r="r" b="b"/>
            <a:pathLst>
              <a:path w="5400675" h="1716253">
                <a:moveTo>
                  <a:pt x="0" y="0"/>
                </a:moveTo>
                <a:cubicBezTo>
                  <a:pt x="883444" y="835819"/>
                  <a:pt x="1766888" y="1671638"/>
                  <a:pt x="2667000" y="1714500"/>
                </a:cubicBezTo>
                <a:cubicBezTo>
                  <a:pt x="3567112" y="1757362"/>
                  <a:pt x="4483893" y="1007268"/>
                  <a:pt x="5400675" y="25717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006368A-607C-4D38-B5CC-2EB3ECEE5A5C}"/>
              </a:ext>
            </a:extLst>
          </p:cNvPr>
          <p:cNvSpPr/>
          <p:nvPr/>
        </p:nvSpPr>
        <p:spPr>
          <a:xfrm>
            <a:off x="8090100" y="2826110"/>
            <a:ext cx="1530675" cy="369332"/>
          </a:xfrm>
          <a:prstGeom prst="rect">
            <a:avLst/>
          </a:prstGeom>
        </p:spPr>
        <p:txBody>
          <a:bodyPr wrap="none">
            <a:spAutoFit/>
          </a:bodyPr>
          <a:lstStyle/>
          <a:p>
            <a:r>
              <a:rPr lang="en-US" dirty="0">
                <a:solidFill>
                  <a:srgbClr val="C00000"/>
                </a:solidFill>
              </a:rPr>
              <a:t>Validation loss</a:t>
            </a:r>
            <a:endParaRPr lang="en-GB" dirty="0">
              <a:solidFill>
                <a:srgbClr val="C00000"/>
              </a:solidFill>
            </a:endParaRPr>
          </a:p>
        </p:txBody>
      </p:sp>
      <p:cxnSp>
        <p:nvCxnSpPr>
          <p:cNvPr id="31" name="Straight Connector 30">
            <a:extLst>
              <a:ext uri="{FF2B5EF4-FFF2-40B4-BE49-F238E27FC236}">
                <a16:creationId xmlns:a16="http://schemas.microsoft.com/office/drawing/2014/main" id="{711D60B5-513A-42B2-8640-6610525B397F}"/>
              </a:ext>
            </a:extLst>
          </p:cNvPr>
          <p:cNvCxnSpPr>
            <a:cxnSpLocks/>
          </p:cNvCxnSpPr>
          <p:nvPr/>
        </p:nvCxnSpPr>
        <p:spPr>
          <a:xfrm>
            <a:off x="5962649" y="1676400"/>
            <a:ext cx="0" cy="381000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D816DFD-812C-47BA-B786-D4D857470A89}"/>
              </a:ext>
            </a:extLst>
          </p:cNvPr>
          <p:cNvSpPr/>
          <p:nvPr/>
        </p:nvSpPr>
        <p:spPr>
          <a:xfrm>
            <a:off x="3835201" y="1835767"/>
            <a:ext cx="1329146" cy="369332"/>
          </a:xfrm>
          <a:prstGeom prst="rect">
            <a:avLst/>
          </a:prstGeom>
        </p:spPr>
        <p:txBody>
          <a:bodyPr wrap="none">
            <a:spAutoFit/>
          </a:bodyPr>
          <a:lstStyle/>
          <a:p>
            <a:r>
              <a:rPr lang="en-US" dirty="0"/>
              <a:t>Underfitting</a:t>
            </a:r>
            <a:endParaRPr lang="en-GB" dirty="0"/>
          </a:p>
        </p:txBody>
      </p:sp>
      <p:sp>
        <p:nvSpPr>
          <p:cNvPr id="36" name="Rectangle 35">
            <a:extLst>
              <a:ext uri="{FF2B5EF4-FFF2-40B4-BE49-F238E27FC236}">
                <a16:creationId xmlns:a16="http://schemas.microsoft.com/office/drawing/2014/main" id="{D314CE7B-B8FF-428F-85BE-51448FCA0E22}"/>
              </a:ext>
            </a:extLst>
          </p:cNvPr>
          <p:cNvSpPr/>
          <p:nvPr/>
        </p:nvSpPr>
        <p:spPr>
          <a:xfrm>
            <a:off x="7283064" y="1814927"/>
            <a:ext cx="1192249" cy="369332"/>
          </a:xfrm>
          <a:prstGeom prst="rect">
            <a:avLst/>
          </a:prstGeom>
        </p:spPr>
        <p:txBody>
          <a:bodyPr wrap="none">
            <a:spAutoFit/>
          </a:bodyPr>
          <a:lstStyle/>
          <a:p>
            <a:r>
              <a:rPr lang="en-US" dirty="0"/>
              <a:t>Overfitting</a:t>
            </a:r>
            <a:endParaRPr lang="en-GB" dirty="0"/>
          </a:p>
        </p:txBody>
      </p:sp>
      <p:sp>
        <p:nvSpPr>
          <p:cNvPr id="37" name="Rectangle 36">
            <a:extLst>
              <a:ext uri="{FF2B5EF4-FFF2-40B4-BE49-F238E27FC236}">
                <a16:creationId xmlns:a16="http://schemas.microsoft.com/office/drawing/2014/main" id="{14401FB9-0BEE-4535-B103-315934AEB317}"/>
              </a:ext>
            </a:extLst>
          </p:cNvPr>
          <p:cNvSpPr/>
          <p:nvPr/>
        </p:nvSpPr>
        <p:spPr>
          <a:xfrm>
            <a:off x="5494925" y="1155193"/>
            <a:ext cx="935449" cy="369332"/>
          </a:xfrm>
          <a:prstGeom prst="rect">
            <a:avLst/>
          </a:prstGeom>
        </p:spPr>
        <p:txBody>
          <a:bodyPr wrap="square">
            <a:spAutoFit/>
          </a:bodyPr>
          <a:lstStyle/>
          <a:p>
            <a:r>
              <a:rPr lang="en-US" dirty="0"/>
              <a:t>Optimal</a:t>
            </a:r>
            <a:endParaRPr lang="en-GB" dirty="0"/>
          </a:p>
        </p:txBody>
      </p:sp>
      <p:sp>
        <p:nvSpPr>
          <p:cNvPr id="40" name="Rectangle 39">
            <a:extLst>
              <a:ext uri="{FF2B5EF4-FFF2-40B4-BE49-F238E27FC236}">
                <a16:creationId xmlns:a16="http://schemas.microsoft.com/office/drawing/2014/main" id="{23E1597D-BEE7-473D-9229-B31CEBBEC561}"/>
              </a:ext>
            </a:extLst>
          </p:cNvPr>
          <p:cNvSpPr/>
          <p:nvPr/>
        </p:nvSpPr>
        <p:spPr>
          <a:xfrm>
            <a:off x="838200" y="5949434"/>
            <a:ext cx="4897174" cy="369332"/>
          </a:xfrm>
          <a:prstGeom prst="rect">
            <a:avLst/>
          </a:prstGeom>
        </p:spPr>
        <p:txBody>
          <a:bodyPr wrap="none">
            <a:spAutoFit/>
          </a:bodyPr>
          <a:lstStyle/>
          <a:p>
            <a:r>
              <a:rPr lang="en-US" dirty="0"/>
              <a:t>How do we deal with overfitting? - </a:t>
            </a:r>
            <a:r>
              <a:rPr lang="en-US" b="1" dirty="0"/>
              <a:t>Regularization</a:t>
            </a:r>
            <a:endParaRPr lang="en-GB" b="1" dirty="0"/>
          </a:p>
        </p:txBody>
      </p:sp>
      <p:cxnSp>
        <p:nvCxnSpPr>
          <p:cNvPr id="3" name="Straight Arrow Connector 2">
            <a:extLst>
              <a:ext uri="{FF2B5EF4-FFF2-40B4-BE49-F238E27FC236}">
                <a16:creationId xmlns:a16="http://schemas.microsoft.com/office/drawing/2014/main" id="{C5DF44A4-C0ED-4B38-B374-6550CA6BB6B0}"/>
              </a:ext>
            </a:extLst>
          </p:cNvPr>
          <p:cNvCxnSpPr/>
          <p:nvPr/>
        </p:nvCxnSpPr>
        <p:spPr>
          <a:xfrm flipV="1">
            <a:off x="3048000" y="2702189"/>
            <a:ext cx="0" cy="26602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9BDBEC-2132-4D1E-9DF5-698F6F08CA57}"/>
              </a:ext>
            </a:extLst>
          </p:cNvPr>
          <p:cNvSpPr/>
          <p:nvPr/>
        </p:nvSpPr>
        <p:spPr>
          <a:xfrm>
            <a:off x="2036863" y="3868903"/>
            <a:ext cx="1040670" cy="369332"/>
          </a:xfrm>
          <a:prstGeom prst="rect">
            <a:avLst/>
          </a:prstGeom>
        </p:spPr>
        <p:txBody>
          <a:bodyPr wrap="none">
            <a:spAutoFit/>
          </a:bodyPr>
          <a:lstStyle/>
          <a:p>
            <a:r>
              <a:rPr lang="en-US" dirty="0"/>
              <a:t>High bias</a:t>
            </a:r>
            <a:endParaRPr lang="en-GB" dirty="0"/>
          </a:p>
        </p:txBody>
      </p:sp>
      <p:cxnSp>
        <p:nvCxnSpPr>
          <p:cNvPr id="19" name="Straight Arrow Connector 18">
            <a:extLst>
              <a:ext uri="{FF2B5EF4-FFF2-40B4-BE49-F238E27FC236}">
                <a16:creationId xmlns:a16="http://schemas.microsoft.com/office/drawing/2014/main" id="{7C700276-7B0C-41B4-8713-78C2D8AC1902}"/>
              </a:ext>
            </a:extLst>
          </p:cNvPr>
          <p:cNvCxnSpPr>
            <a:cxnSpLocks/>
          </p:cNvCxnSpPr>
          <p:nvPr/>
        </p:nvCxnSpPr>
        <p:spPr>
          <a:xfrm flipV="1">
            <a:off x="7610885" y="3289142"/>
            <a:ext cx="0" cy="1950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7D0B4C1-48E6-48FD-A45C-80727877D178}"/>
              </a:ext>
            </a:extLst>
          </p:cNvPr>
          <p:cNvSpPr/>
          <p:nvPr/>
        </p:nvSpPr>
        <p:spPr>
          <a:xfrm>
            <a:off x="7723270" y="3979552"/>
            <a:ext cx="1455655" cy="369332"/>
          </a:xfrm>
          <a:prstGeom prst="rect">
            <a:avLst/>
          </a:prstGeom>
        </p:spPr>
        <p:txBody>
          <a:bodyPr wrap="none">
            <a:spAutoFit/>
          </a:bodyPr>
          <a:lstStyle/>
          <a:p>
            <a:r>
              <a:rPr lang="en-US" dirty="0"/>
              <a:t>High variance</a:t>
            </a:r>
            <a:endParaRPr lang="en-GB" dirty="0"/>
          </a:p>
        </p:txBody>
      </p:sp>
    </p:spTree>
    <p:extLst>
      <p:ext uri="{BB962C8B-B14F-4D97-AF65-F5344CB8AC3E}">
        <p14:creationId xmlns:p14="http://schemas.microsoft.com/office/powerpoint/2010/main" val="2065450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Next Steps</a:t>
            </a:r>
            <a:endParaRPr lang="en-GB" sz="3000" dirty="0">
              <a:solidFill>
                <a:schemeClr val="bg1"/>
              </a:solidFill>
            </a:endParaRPr>
          </a:p>
        </p:txBody>
      </p:sp>
      <p:sp>
        <p:nvSpPr>
          <p:cNvPr id="29" name="Rectangle 28">
            <a:extLst>
              <a:ext uri="{FF2B5EF4-FFF2-40B4-BE49-F238E27FC236}">
                <a16:creationId xmlns:a16="http://schemas.microsoft.com/office/drawing/2014/main" id="{42D357F0-9C9C-4D28-9932-83776EF5C1B9}"/>
              </a:ext>
            </a:extLst>
          </p:cNvPr>
          <p:cNvSpPr/>
          <p:nvPr/>
        </p:nvSpPr>
        <p:spPr>
          <a:xfrm>
            <a:off x="351865" y="1868348"/>
            <a:ext cx="11001935" cy="3970318"/>
          </a:xfrm>
          <a:prstGeom prst="rect">
            <a:avLst/>
          </a:prstGeom>
        </p:spPr>
        <p:txBody>
          <a:bodyPr wrap="square">
            <a:spAutoFit/>
          </a:bodyPr>
          <a:lstStyle/>
          <a:p>
            <a:pPr marL="742950" lvl="1" indent="-285750">
              <a:buFont typeface="Arial" panose="020B0604020202020204" pitchFamily="34" charset="0"/>
              <a:buChar char="•"/>
            </a:pPr>
            <a:r>
              <a:rPr lang="en-US" b="1" dirty="0"/>
              <a:t>Fix Problems</a:t>
            </a:r>
          </a:p>
          <a:p>
            <a:pPr marL="1200150" lvl="2" indent="-285750">
              <a:buFont typeface="Courier New" panose="02070309020205020404" pitchFamily="49" charset="0"/>
              <a:buChar char="o"/>
            </a:pPr>
            <a:r>
              <a:rPr lang="en-US" dirty="0"/>
              <a:t>Is the model performing as expected?</a:t>
            </a:r>
          </a:p>
          <a:p>
            <a:pPr marL="742950" lvl="1" indent="-285750">
              <a:buFont typeface="Arial" panose="020B0604020202020204" pitchFamily="34" charset="0"/>
              <a:buChar char="•"/>
            </a:pPr>
            <a:r>
              <a:rPr lang="en-US" b="1" dirty="0"/>
              <a:t>Dataset</a:t>
            </a:r>
          </a:p>
          <a:p>
            <a:pPr marL="1200150" lvl="2" indent="-285750">
              <a:buFont typeface="Courier New" panose="02070309020205020404" pitchFamily="49" charset="0"/>
              <a:buChar char="o"/>
            </a:pPr>
            <a:r>
              <a:rPr lang="en-US" dirty="0"/>
              <a:t>Fix mislabeled data</a:t>
            </a:r>
          </a:p>
          <a:p>
            <a:pPr marL="1200150" lvl="2" indent="-285750">
              <a:buFont typeface="Courier New" panose="02070309020205020404" pitchFamily="49" charset="0"/>
              <a:buChar char="o"/>
            </a:pPr>
            <a:r>
              <a:rPr lang="en-US" dirty="0"/>
              <a:t>Add more data to cover the worst performing samples</a:t>
            </a:r>
          </a:p>
          <a:p>
            <a:pPr marL="1657350" lvl="3" indent="-285750">
              <a:buFont typeface="Wingdings" panose="05000000000000000000" pitchFamily="2" charset="2"/>
              <a:buChar char="§"/>
            </a:pPr>
            <a:r>
              <a:rPr lang="en-US" dirty="0"/>
              <a:t>e.g. add more cloudy images</a:t>
            </a:r>
          </a:p>
          <a:p>
            <a:pPr marL="742950" lvl="1" indent="-285750">
              <a:buFont typeface="Arial" panose="020B0604020202020204" pitchFamily="34" charset="0"/>
              <a:buChar char="•"/>
            </a:pPr>
            <a:r>
              <a:rPr lang="en-US" b="1" dirty="0"/>
              <a:t>Hyperparameter tuning</a:t>
            </a:r>
          </a:p>
          <a:p>
            <a:pPr marL="1200150" lvl="2" indent="-285750">
              <a:buFont typeface="Courier New" panose="02070309020205020404" pitchFamily="49" charset="0"/>
              <a:buChar char="o"/>
            </a:pPr>
            <a:r>
              <a:rPr lang="en-US" dirty="0"/>
              <a:t>Find the best performing model</a:t>
            </a:r>
          </a:p>
          <a:p>
            <a:pPr marL="742950" lvl="1" indent="-285750">
              <a:buFont typeface="Arial" panose="020B0604020202020204" pitchFamily="34" charset="0"/>
              <a:buChar char="•"/>
            </a:pPr>
            <a:r>
              <a:rPr lang="en-US" b="1" dirty="0"/>
              <a:t>Regularization</a:t>
            </a:r>
          </a:p>
          <a:p>
            <a:pPr marL="1200150" lvl="2" indent="-285750">
              <a:buFont typeface="Courier New" panose="02070309020205020404" pitchFamily="49" charset="0"/>
              <a:buChar char="o"/>
            </a:pPr>
            <a:r>
              <a:rPr lang="en-US" dirty="0"/>
              <a:t>Prevent overfitting</a:t>
            </a:r>
          </a:p>
          <a:p>
            <a:pPr marL="742950" lvl="1" indent="-285750">
              <a:buFont typeface="Arial" panose="020B0604020202020204" pitchFamily="34" charset="0"/>
              <a:buChar char="•"/>
            </a:pPr>
            <a:r>
              <a:rPr lang="en-US" b="1" dirty="0"/>
              <a:t>Improving the model</a:t>
            </a:r>
          </a:p>
          <a:p>
            <a:pPr marL="1200150" lvl="2" indent="-285750">
              <a:buFont typeface="Courier New" panose="02070309020205020404" pitchFamily="49" charset="0"/>
              <a:buChar char="o"/>
            </a:pPr>
            <a:r>
              <a:rPr lang="en-US" dirty="0"/>
              <a:t>Updating the loss function</a:t>
            </a:r>
          </a:p>
          <a:p>
            <a:pPr marL="1200150" lvl="2" indent="-285750">
              <a:buFont typeface="Courier New" panose="02070309020205020404" pitchFamily="49" charset="0"/>
              <a:buChar char="o"/>
            </a:pPr>
            <a:r>
              <a:rPr lang="en-US" dirty="0"/>
              <a:t>Updating the model architecture</a:t>
            </a:r>
          </a:p>
          <a:p>
            <a:pPr marL="742950" lvl="1" indent="-285750">
              <a:buFont typeface="Arial" panose="020B0604020202020204" pitchFamily="34" charset="0"/>
              <a:buChar char="•"/>
            </a:pPr>
            <a:endParaRPr lang="en-US" dirty="0"/>
          </a:p>
        </p:txBody>
      </p:sp>
      <p:pic>
        <p:nvPicPr>
          <p:cNvPr id="2050" name="Picture 2" descr="Image result for turning many knob image">
            <a:extLst>
              <a:ext uri="{FF2B5EF4-FFF2-40B4-BE49-F238E27FC236}">
                <a16:creationId xmlns:a16="http://schemas.microsoft.com/office/drawing/2014/main" id="{36B55270-FC6B-42B3-84F8-D9F250A60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052" y="4088144"/>
            <a:ext cx="2656336" cy="17507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at with dog costume">
            <a:extLst>
              <a:ext uri="{FF2B5EF4-FFF2-40B4-BE49-F238E27FC236}">
                <a16:creationId xmlns:a16="http://schemas.microsoft.com/office/drawing/2014/main" id="{44063350-E9EC-4B45-8D20-36B0E4E7F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088" y="1272223"/>
            <a:ext cx="2400300"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9F4DE3E-81F7-40AA-A2E4-F75700204D55}"/>
              </a:ext>
            </a:extLst>
          </p:cNvPr>
          <p:cNvSpPr/>
          <p:nvPr/>
        </p:nvSpPr>
        <p:spPr>
          <a:xfrm>
            <a:off x="8987439" y="3236084"/>
            <a:ext cx="1062599" cy="369332"/>
          </a:xfrm>
          <a:prstGeom prst="rect">
            <a:avLst/>
          </a:prstGeom>
        </p:spPr>
        <p:txBody>
          <a:bodyPr wrap="none">
            <a:spAutoFit/>
          </a:bodyPr>
          <a:lstStyle/>
          <a:p>
            <a:pPr lvl="1"/>
            <a:r>
              <a:rPr lang="en-US" dirty="0"/>
              <a:t>Cat?</a:t>
            </a:r>
          </a:p>
        </p:txBody>
      </p:sp>
    </p:spTree>
    <p:extLst>
      <p:ext uri="{BB962C8B-B14F-4D97-AF65-F5344CB8AC3E}">
        <p14:creationId xmlns:p14="http://schemas.microsoft.com/office/powerpoint/2010/main" val="903061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Machine Learning Research is Iterative</a:t>
            </a:r>
            <a:endParaRPr lang="en-GB" sz="3000" dirty="0">
              <a:solidFill>
                <a:schemeClr val="bg1"/>
              </a:solidFill>
            </a:endParaRPr>
          </a:p>
        </p:txBody>
      </p:sp>
      <p:sp>
        <p:nvSpPr>
          <p:cNvPr id="91" name="Rectangle 90">
            <a:extLst>
              <a:ext uri="{FF2B5EF4-FFF2-40B4-BE49-F238E27FC236}">
                <a16:creationId xmlns:a16="http://schemas.microsoft.com/office/drawing/2014/main" id="{F0048B2F-0D8D-4B3A-824D-918F2EE00192}"/>
              </a:ext>
            </a:extLst>
          </p:cNvPr>
          <p:cNvSpPr/>
          <p:nvPr/>
        </p:nvSpPr>
        <p:spPr>
          <a:xfrm>
            <a:off x="443753" y="1314840"/>
            <a:ext cx="10515600" cy="2585323"/>
          </a:xfrm>
          <a:prstGeom prst="rect">
            <a:avLst/>
          </a:prstGeom>
        </p:spPr>
        <p:txBody>
          <a:bodyPr wrap="square">
            <a:spAutoFit/>
          </a:bodyPr>
          <a:lstStyle/>
          <a:p>
            <a:pPr marL="742950" lvl="1" indent="-285750">
              <a:buFont typeface="Arial" panose="020B0604020202020204" pitchFamily="34" charset="0"/>
              <a:buChar char="•"/>
            </a:pPr>
            <a:r>
              <a:rPr lang="en-US" b="1" dirty="0"/>
              <a:t>Finding good models is empirical</a:t>
            </a:r>
          </a:p>
          <a:p>
            <a:pPr marL="742950" lvl="1" indent="-285750">
              <a:buFont typeface="Arial" panose="020B0604020202020204" pitchFamily="34" charset="0"/>
              <a:buChar char="•"/>
            </a:pPr>
            <a:r>
              <a:rPr lang="en-US" b="1" dirty="0"/>
              <a:t>Research cycle:</a:t>
            </a:r>
          </a:p>
          <a:p>
            <a:pPr marL="1257300" lvl="2" indent="-342900">
              <a:buFont typeface="+mj-lt"/>
              <a:buAutoNum type="arabicPeriod"/>
            </a:pPr>
            <a:r>
              <a:rPr lang="en-US" dirty="0"/>
              <a:t>Develop algorithm </a:t>
            </a:r>
          </a:p>
          <a:p>
            <a:pPr marL="1257300" lvl="2" indent="-342900">
              <a:buFont typeface="+mj-lt"/>
              <a:buAutoNum type="arabicPeriod"/>
            </a:pPr>
            <a:r>
              <a:rPr lang="en-US" dirty="0"/>
              <a:t>Implement algorithm and train model</a:t>
            </a:r>
          </a:p>
          <a:p>
            <a:pPr marL="1257300" lvl="2" indent="-342900">
              <a:buFont typeface="+mj-lt"/>
              <a:buAutoNum type="arabicPeriod"/>
            </a:pPr>
            <a:r>
              <a:rPr lang="en-US" dirty="0"/>
              <a:t>Evaluate model and identify weakness</a:t>
            </a:r>
          </a:p>
          <a:p>
            <a:pPr marL="1257300" lvl="2" indent="-342900">
              <a:buFont typeface="+mj-lt"/>
              <a:buAutoNum type="arabicPeriod"/>
            </a:pPr>
            <a:r>
              <a:rPr lang="en-US" dirty="0"/>
              <a:t>Repeat until satisfied</a:t>
            </a:r>
          </a:p>
          <a:p>
            <a:pPr marL="1257300" lvl="2" indent="-342900">
              <a:buFont typeface="+mj-lt"/>
              <a:buAutoNum type="arabicPeriod"/>
            </a:pPr>
            <a:endParaRPr lang="en-US" dirty="0"/>
          </a:p>
          <a:p>
            <a:pPr marL="1200150" lvl="2" indent="-285750">
              <a:buFont typeface="Courier New" panose="02070309020205020404" pitchFamily="49" charset="0"/>
              <a:buChar char="o"/>
            </a:pPr>
            <a:endParaRPr lang="en-US" dirty="0"/>
          </a:p>
          <a:p>
            <a:pPr marL="1200150" lvl="2" indent="-285750">
              <a:buFont typeface="Courier New" panose="02070309020205020404" pitchFamily="49" charset="0"/>
              <a:buChar char="o"/>
            </a:pPr>
            <a:endParaRPr lang="en-US" dirty="0"/>
          </a:p>
        </p:txBody>
      </p:sp>
      <p:sp>
        <p:nvSpPr>
          <p:cNvPr id="6" name="Rectangle 5">
            <a:extLst>
              <a:ext uri="{FF2B5EF4-FFF2-40B4-BE49-F238E27FC236}">
                <a16:creationId xmlns:a16="http://schemas.microsoft.com/office/drawing/2014/main" id="{0411E1C2-BC7D-4E71-AE45-D4C8F9EBEE14}"/>
              </a:ext>
            </a:extLst>
          </p:cNvPr>
          <p:cNvSpPr/>
          <p:nvPr/>
        </p:nvSpPr>
        <p:spPr>
          <a:xfrm>
            <a:off x="3469342" y="5124815"/>
            <a:ext cx="148814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t>
            </a:r>
            <a:endParaRPr lang="en-GB" dirty="0"/>
          </a:p>
        </p:txBody>
      </p:sp>
      <p:sp>
        <p:nvSpPr>
          <p:cNvPr id="13" name="Rectangle 12">
            <a:extLst>
              <a:ext uri="{FF2B5EF4-FFF2-40B4-BE49-F238E27FC236}">
                <a16:creationId xmlns:a16="http://schemas.microsoft.com/office/drawing/2014/main" id="{BF7293BA-4CFD-42F0-AE3F-9CFB3D7CC5CE}"/>
              </a:ext>
            </a:extLst>
          </p:cNvPr>
          <p:cNvSpPr/>
          <p:nvPr/>
        </p:nvSpPr>
        <p:spPr>
          <a:xfrm>
            <a:off x="4957483" y="3358043"/>
            <a:ext cx="1488141"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Idea</a:t>
            </a:r>
            <a:endParaRPr lang="en-GB" dirty="0"/>
          </a:p>
        </p:txBody>
      </p:sp>
      <p:sp>
        <p:nvSpPr>
          <p:cNvPr id="14" name="Rectangle 13">
            <a:extLst>
              <a:ext uri="{FF2B5EF4-FFF2-40B4-BE49-F238E27FC236}">
                <a16:creationId xmlns:a16="http://schemas.microsoft.com/office/drawing/2014/main" id="{C14EE099-BA3A-4235-8546-64182A4FC638}"/>
              </a:ext>
            </a:extLst>
          </p:cNvPr>
          <p:cNvSpPr/>
          <p:nvPr/>
        </p:nvSpPr>
        <p:spPr>
          <a:xfrm>
            <a:off x="6445624" y="5124815"/>
            <a:ext cx="1488141"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endParaRPr lang="en-GB" dirty="0"/>
          </a:p>
        </p:txBody>
      </p:sp>
      <p:cxnSp>
        <p:nvCxnSpPr>
          <p:cNvPr id="8" name="Straight Arrow Connector 7">
            <a:extLst>
              <a:ext uri="{FF2B5EF4-FFF2-40B4-BE49-F238E27FC236}">
                <a16:creationId xmlns:a16="http://schemas.microsoft.com/office/drawing/2014/main" id="{A0CB70CB-418D-4D23-8A98-B43E41240749}"/>
              </a:ext>
            </a:extLst>
          </p:cNvPr>
          <p:cNvCxnSpPr>
            <a:stCxn id="6" idx="0"/>
            <a:endCxn id="13" idx="1"/>
          </p:cNvCxnSpPr>
          <p:nvPr/>
        </p:nvCxnSpPr>
        <p:spPr>
          <a:xfrm flipV="1">
            <a:off x="4213413" y="3815243"/>
            <a:ext cx="744070" cy="13095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C9783E-8C8B-47C8-B682-46CF28C92D4E}"/>
              </a:ext>
            </a:extLst>
          </p:cNvPr>
          <p:cNvCxnSpPr>
            <a:cxnSpLocks/>
            <a:stCxn id="13" idx="3"/>
            <a:endCxn id="14" idx="0"/>
          </p:cNvCxnSpPr>
          <p:nvPr/>
        </p:nvCxnSpPr>
        <p:spPr>
          <a:xfrm>
            <a:off x="6445624" y="3815243"/>
            <a:ext cx="744071" cy="13095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633D15-8CE7-447A-9078-125F8BC382EC}"/>
              </a:ext>
            </a:extLst>
          </p:cNvPr>
          <p:cNvCxnSpPr>
            <a:cxnSpLocks/>
            <a:stCxn id="14" idx="1"/>
            <a:endCxn id="6" idx="3"/>
          </p:cNvCxnSpPr>
          <p:nvPr/>
        </p:nvCxnSpPr>
        <p:spPr>
          <a:xfrm flipH="1">
            <a:off x="4957483" y="5582015"/>
            <a:ext cx="148814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344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Improving Neural Networks</a:t>
            </a:r>
            <a:endParaRPr lang="en-GB" sz="3000" dirty="0">
              <a:solidFill>
                <a:schemeClr val="bg1"/>
              </a:solidFill>
            </a:endParaRPr>
          </a:p>
        </p:txBody>
      </p:sp>
      <p:sp>
        <p:nvSpPr>
          <p:cNvPr id="91" name="Rectangle 90">
            <a:extLst>
              <a:ext uri="{FF2B5EF4-FFF2-40B4-BE49-F238E27FC236}">
                <a16:creationId xmlns:a16="http://schemas.microsoft.com/office/drawing/2014/main" id="{F0048B2F-0D8D-4B3A-824D-918F2EE00192}"/>
              </a:ext>
            </a:extLst>
          </p:cNvPr>
          <p:cNvSpPr/>
          <p:nvPr/>
        </p:nvSpPr>
        <p:spPr>
          <a:xfrm>
            <a:off x="0" y="2505178"/>
            <a:ext cx="10515600" cy="2031325"/>
          </a:xfrm>
          <a:prstGeom prst="rect">
            <a:avLst/>
          </a:prstGeom>
        </p:spPr>
        <p:txBody>
          <a:bodyPr wrap="square">
            <a:spAutoFit/>
          </a:bodyPr>
          <a:lstStyle/>
          <a:p>
            <a:pPr marL="1257300" lvl="2" indent="-342900">
              <a:buFont typeface="Arial" panose="020B0604020202020204" pitchFamily="34" charset="0"/>
              <a:buChar char="•"/>
            </a:pPr>
            <a:r>
              <a:rPr lang="en-US" b="1" dirty="0"/>
              <a:t>Model size</a:t>
            </a:r>
          </a:p>
          <a:p>
            <a:pPr marL="1257300" lvl="2" indent="-342900">
              <a:buFont typeface="Arial" panose="020B0604020202020204" pitchFamily="34" charset="0"/>
              <a:buChar char="•"/>
            </a:pPr>
            <a:r>
              <a:rPr lang="en-US" b="1" dirty="0"/>
              <a:t>Model training time</a:t>
            </a:r>
          </a:p>
          <a:p>
            <a:pPr marL="1257300" lvl="2" indent="-342900">
              <a:buFont typeface="Arial" panose="020B0604020202020204" pitchFamily="34" charset="0"/>
              <a:buChar char="•"/>
            </a:pPr>
            <a:r>
              <a:rPr lang="en-US" b="1" dirty="0"/>
              <a:t>Model performance</a:t>
            </a:r>
          </a:p>
          <a:p>
            <a:pPr marL="1714500" lvl="3" indent="-342900">
              <a:buFont typeface="Courier New" panose="02070309020205020404" pitchFamily="49" charset="0"/>
              <a:buChar char="o"/>
            </a:pPr>
            <a:r>
              <a:rPr lang="en-US" dirty="0"/>
              <a:t>Accuracy</a:t>
            </a:r>
          </a:p>
          <a:p>
            <a:pPr marL="1714500" lvl="3" indent="-342900">
              <a:buFont typeface="Courier New" panose="02070309020205020404" pitchFamily="49" charset="0"/>
              <a:buChar char="o"/>
            </a:pPr>
            <a:r>
              <a:rPr lang="en-US" dirty="0"/>
              <a:t>Inference speed</a:t>
            </a:r>
          </a:p>
          <a:p>
            <a:pPr marL="1200150" lvl="2" indent="-285750">
              <a:buFont typeface="Courier New" panose="02070309020205020404" pitchFamily="49" charset="0"/>
              <a:buChar char="o"/>
            </a:pPr>
            <a:endParaRPr lang="en-US" dirty="0"/>
          </a:p>
          <a:p>
            <a:pPr marL="1200150" lvl="2" indent="-285750">
              <a:buFont typeface="Courier New" panose="02070309020205020404" pitchFamily="49" charset="0"/>
              <a:buChar char="o"/>
            </a:pPr>
            <a:endParaRPr lang="en-US" dirty="0"/>
          </a:p>
        </p:txBody>
      </p:sp>
      <p:sp>
        <p:nvSpPr>
          <p:cNvPr id="25" name="Rectangle 24">
            <a:extLst>
              <a:ext uri="{FF2B5EF4-FFF2-40B4-BE49-F238E27FC236}">
                <a16:creationId xmlns:a16="http://schemas.microsoft.com/office/drawing/2014/main" id="{CC78D22D-C42C-4212-9F48-0A6C48461103}"/>
              </a:ext>
            </a:extLst>
          </p:cNvPr>
          <p:cNvSpPr/>
          <p:nvPr/>
        </p:nvSpPr>
        <p:spPr>
          <a:xfrm>
            <a:off x="8247528" y="1936148"/>
            <a:ext cx="148814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endParaRPr lang="en-GB" dirty="0"/>
          </a:p>
        </p:txBody>
      </p:sp>
      <p:sp>
        <p:nvSpPr>
          <p:cNvPr id="26" name="Rectangle 25">
            <a:extLst>
              <a:ext uri="{FF2B5EF4-FFF2-40B4-BE49-F238E27FC236}">
                <a16:creationId xmlns:a16="http://schemas.microsoft.com/office/drawing/2014/main" id="{04164A17-162F-4B13-A9F4-29613028BAC0}"/>
              </a:ext>
            </a:extLst>
          </p:cNvPr>
          <p:cNvSpPr/>
          <p:nvPr/>
        </p:nvSpPr>
        <p:spPr>
          <a:xfrm>
            <a:off x="8247529" y="3063641"/>
            <a:ext cx="1488141"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endParaRPr lang="en-GB" dirty="0"/>
          </a:p>
        </p:txBody>
      </p:sp>
      <p:sp>
        <p:nvSpPr>
          <p:cNvPr id="27" name="Rectangle 26">
            <a:extLst>
              <a:ext uri="{FF2B5EF4-FFF2-40B4-BE49-F238E27FC236}">
                <a16:creationId xmlns:a16="http://schemas.microsoft.com/office/drawing/2014/main" id="{ADC001AC-654E-4932-8C79-DC7E79099BA6}"/>
              </a:ext>
            </a:extLst>
          </p:cNvPr>
          <p:cNvSpPr/>
          <p:nvPr/>
        </p:nvSpPr>
        <p:spPr>
          <a:xfrm>
            <a:off x="8247527" y="4191134"/>
            <a:ext cx="1488141"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a:t>
            </a:r>
            <a:endParaRPr lang="en-GB" dirty="0"/>
          </a:p>
        </p:txBody>
      </p:sp>
    </p:spTree>
    <p:extLst>
      <p:ext uri="{BB962C8B-B14F-4D97-AF65-F5344CB8AC3E}">
        <p14:creationId xmlns:p14="http://schemas.microsoft.com/office/powerpoint/2010/main" val="1312599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Model Tuning</a:t>
            </a:r>
            <a:endParaRPr lang="en-GB" sz="3000" dirty="0">
              <a:solidFill>
                <a:schemeClr val="bg1"/>
              </a:solidFill>
            </a:endParaRPr>
          </a:p>
        </p:txBody>
      </p:sp>
      <p:sp>
        <p:nvSpPr>
          <p:cNvPr id="91" name="Rectangle 90">
            <a:extLst>
              <a:ext uri="{FF2B5EF4-FFF2-40B4-BE49-F238E27FC236}">
                <a16:creationId xmlns:a16="http://schemas.microsoft.com/office/drawing/2014/main" id="{F0048B2F-0D8D-4B3A-824D-918F2EE00192}"/>
              </a:ext>
            </a:extLst>
          </p:cNvPr>
          <p:cNvSpPr/>
          <p:nvPr/>
        </p:nvSpPr>
        <p:spPr>
          <a:xfrm>
            <a:off x="443753" y="1314840"/>
            <a:ext cx="10515600" cy="923330"/>
          </a:xfrm>
          <a:prstGeom prst="rect">
            <a:avLst/>
          </a:prstGeom>
        </p:spPr>
        <p:txBody>
          <a:bodyPr wrap="square">
            <a:spAutoFit/>
          </a:bodyPr>
          <a:lstStyle/>
          <a:p>
            <a:pPr marL="1257300" lvl="2" indent="-342900">
              <a:buFont typeface="+mj-lt"/>
              <a:buAutoNum type="arabicPeriod"/>
            </a:pPr>
            <a:endParaRPr lang="en-US" dirty="0"/>
          </a:p>
          <a:p>
            <a:pPr marL="1200150" lvl="2" indent="-285750">
              <a:buFont typeface="Courier New" panose="02070309020205020404" pitchFamily="49" charset="0"/>
              <a:buChar char="o"/>
            </a:pPr>
            <a:endParaRPr lang="en-US" dirty="0"/>
          </a:p>
          <a:p>
            <a:pPr marL="1200150" lvl="2" indent="-285750">
              <a:buFont typeface="Courier New" panose="02070309020205020404" pitchFamily="49" charset="0"/>
              <a:buChar char="o"/>
            </a:pPr>
            <a:endParaRPr lang="en-US" dirty="0"/>
          </a:p>
        </p:txBody>
      </p:sp>
      <p:sp>
        <p:nvSpPr>
          <p:cNvPr id="11" name="Rectangle 10">
            <a:extLst>
              <a:ext uri="{FF2B5EF4-FFF2-40B4-BE49-F238E27FC236}">
                <a16:creationId xmlns:a16="http://schemas.microsoft.com/office/drawing/2014/main" id="{E25F174F-16BC-4C28-954D-4F6E0D57504B}"/>
              </a:ext>
            </a:extLst>
          </p:cNvPr>
          <p:cNvSpPr/>
          <p:nvPr/>
        </p:nvSpPr>
        <p:spPr>
          <a:xfrm>
            <a:off x="0" y="1861660"/>
            <a:ext cx="10515600" cy="3416320"/>
          </a:xfrm>
          <a:prstGeom prst="rect">
            <a:avLst/>
          </a:prstGeom>
        </p:spPr>
        <p:txBody>
          <a:bodyPr wrap="square">
            <a:spAutoFit/>
          </a:bodyPr>
          <a:lstStyle/>
          <a:p>
            <a:pPr marL="1200150" lvl="2" indent="-285750">
              <a:buFont typeface="Arial" panose="020B0604020202020204" pitchFamily="34" charset="0"/>
              <a:buChar char="•"/>
            </a:pPr>
            <a:r>
              <a:rPr lang="en-US" b="1" dirty="0"/>
              <a:t>Size of network</a:t>
            </a:r>
          </a:p>
          <a:p>
            <a:pPr marL="1714500" lvl="3" indent="-342900">
              <a:buFont typeface="Courier New" panose="02070309020205020404" pitchFamily="49" charset="0"/>
              <a:buChar char="o"/>
            </a:pPr>
            <a:r>
              <a:rPr lang="en-US" dirty="0"/>
              <a:t>Number of hidden units</a:t>
            </a:r>
          </a:p>
          <a:p>
            <a:pPr marL="1714500" lvl="3" indent="-342900">
              <a:buFont typeface="Courier New" panose="02070309020205020404" pitchFamily="49" charset="0"/>
              <a:buChar char="o"/>
            </a:pPr>
            <a:r>
              <a:rPr lang="en-US" dirty="0"/>
              <a:t>Number of layers</a:t>
            </a:r>
          </a:p>
          <a:p>
            <a:pPr marL="1257300" lvl="2" indent="-342900">
              <a:buFont typeface="Arial" panose="020B0604020202020204" pitchFamily="34" charset="0"/>
              <a:buChar char="•"/>
            </a:pPr>
            <a:r>
              <a:rPr lang="en-US" b="1" dirty="0"/>
              <a:t>Activation function</a:t>
            </a:r>
          </a:p>
          <a:p>
            <a:pPr marL="1257300" lvl="2" indent="-342900">
              <a:buFont typeface="Arial" panose="020B0604020202020204" pitchFamily="34" charset="0"/>
              <a:buChar char="•"/>
            </a:pPr>
            <a:r>
              <a:rPr lang="en-US" b="1" dirty="0"/>
              <a:t>Cost function</a:t>
            </a:r>
          </a:p>
          <a:p>
            <a:pPr marL="1257300" lvl="2" indent="-342900">
              <a:buFont typeface="Arial" panose="020B0604020202020204" pitchFamily="34" charset="0"/>
              <a:buChar char="•"/>
            </a:pPr>
            <a:r>
              <a:rPr lang="en-US" b="1" dirty="0"/>
              <a:t>Optimizer</a:t>
            </a:r>
          </a:p>
          <a:p>
            <a:pPr marL="1257300" lvl="2" indent="-342900">
              <a:buFont typeface="Arial" panose="020B0604020202020204" pitchFamily="34" charset="0"/>
              <a:buChar char="•"/>
            </a:pPr>
            <a:r>
              <a:rPr lang="en-US" b="1" dirty="0"/>
              <a:t>Weight initialization</a:t>
            </a:r>
          </a:p>
          <a:p>
            <a:pPr marL="1257300" lvl="2" indent="-342900">
              <a:buFont typeface="Arial" panose="020B0604020202020204" pitchFamily="34" charset="0"/>
              <a:buChar char="•"/>
            </a:pPr>
            <a:r>
              <a:rPr lang="en-US" b="1" dirty="0"/>
              <a:t>Types of layers</a:t>
            </a:r>
          </a:p>
          <a:p>
            <a:pPr marL="1257300" lvl="2" indent="-342900">
              <a:buFont typeface="Arial" panose="020B0604020202020204" pitchFamily="34" charset="0"/>
              <a:buChar char="•"/>
            </a:pPr>
            <a:r>
              <a:rPr lang="en-US" b="1" dirty="0"/>
              <a:t>Batch size</a:t>
            </a:r>
          </a:p>
          <a:p>
            <a:pPr marL="1257300" lvl="2" indent="-342900">
              <a:buFont typeface="Arial" panose="020B0604020202020204" pitchFamily="34" charset="0"/>
              <a:buChar char="•"/>
            </a:pPr>
            <a:r>
              <a:rPr lang="en-US" b="1" dirty="0"/>
              <a:t>Learning rate schedule</a:t>
            </a:r>
          </a:p>
          <a:p>
            <a:pPr marL="1257300" lvl="2" indent="-342900">
              <a:buFont typeface="Arial" panose="020B0604020202020204" pitchFamily="34" charset="0"/>
              <a:buChar char="•"/>
            </a:pPr>
            <a:r>
              <a:rPr lang="en-US" b="1" dirty="0"/>
              <a:t>…. a lot more!</a:t>
            </a:r>
          </a:p>
          <a:p>
            <a:pPr marL="1200150" lvl="2" indent="-285750">
              <a:buFont typeface="Courier New" panose="02070309020205020404" pitchFamily="49" charset="0"/>
              <a:buChar char="o"/>
            </a:pPr>
            <a:endParaRPr lang="en-US" dirty="0"/>
          </a:p>
        </p:txBody>
      </p:sp>
      <p:pic>
        <p:nvPicPr>
          <p:cNvPr id="5122" name="Picture 2" descr="Image result for dj turn knobs">
            <a:extLst>
              <a:ext uri="{FF2B5EF4-FFF2-40B4-BE49-F238E27FC236}">
                <a16:creationId xmlns:a16="http://schemas.microsoft.com/office/drawing/2014/main" id="{97800FE5-5568-4152-BCF3-AE708BA73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534" y="2067859"/>
            <a:ext cx="4958819" cy="28336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3780AC-67E3-499E-A32F-51720F7BF664}"/>
              </a:ext>
            </a:extLst>
          </p:cNvPr>
          <p:cNvSpPr/>
          <p:nvPr/>
        </p:nvSpPr>
        <p:spPr>
          <a:xfrm>
            <a:off x="0" y="1243305"/>
            <a:ext cx="10515600" cy="369332"/>
          </a:xfrm>
          <a:prstGeom prst="rect">
            <a:avLst/>
          </a:prstGeom>
        </p:spPr>
        <p:txBody>
          <a:bodyPr wrap="square">
            <a:spAutoFit/>
          </a:bodyPr>
          <a:lstStyle/>
          <a:p>
            <a:pPr lvl="2"/>
            <a:r>
              <a:rPr lang="en-US" dirty="0"/>
              <a:t>Tweak the network until we find the configuration that gives us the best performance </a:t>
            </a:r>
          </a:p>
        </p:txBody>
      </p:sp>
    </p:spTree>
    <p:extLst>
      <p:ext uri="{BB962C8B-B14F-4D97-AF65-F5344CB8AC3E}">
        <p14:creationId xmlns:p14="http://schemas.microsoft.com/office/powerpoint/2010/main" val="144619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Barrier to Entry</a:t>
            </a:r>
            <a:endParaRPr lang="en-GB" sz="3000" dirty="0">
              <a:solidFill>
                <a:schemeClr val="bg1"/>
              </a:solidFill>
            </a:endParaRPr>
          </a:p>
        </p:txBody>
      </p:sp>
      <p:sp>
        <p:nvSpPr>
          <p:cNvPr id="91" name="Rectangle 90">
            <a:extLst>
              <a:ext uri="{FF2B5EF4-FFF2-40B4-BE49-F238E27FC236}">
                <a16:creationId xmlns:a16="http://schemas.microsoft.com/office/drawing/2014/main" id="{F0048B2F-0D8D-4B3A-824D-918F2EE00192}"/>
              </a:ext>
            </a:extLst>
          </p:cNvPr>
          <p:cNvSpPr/>
          <p:nvPr/>
        </p:nvSpPr>
        <p:spPr>
          <a:xfrm>
            <a:off x="838199" y="1662228"/>
            <a:ext cx="7444667" cy="3970318"/>
          </a:xfrm>
          <a:prstGeom prst="rect">
            <a:avLst/>
          </a:prstGeom>
        </p:spPr>
        <p:txBody>
          <a:bodyPr wrap="square">
            <a:spAutoFit/>
          </a:bodyPr>
          <a:lstStyle/>
          <a:p>
            <a:pPr marL="742950" lvl="1" indent="-285750">
              <a:buFont typeface="Arial" panose="020B0604020202020204" pitchFamily="34" charset="0"/>
              <a:buChar char="•"/>
            </a:pPr>
            <a:r>
              <a:rPr lang="en-US" b="1" dirty="0"/>
              <a:t>Computational resources</a:t>
            </a:r>
          </a:p>
          <a:p>
            <a:pPr marL="1200150" lvl="2" indent="-285750">
              <a:buFont typeface="Courier New" panose="02070309020205020404" pitchFamily="49" charset="0"/>
              <a:buChar char="o"/>
            </a:pPr>
            <a:r>
              <a:rPr lang="en-US" dirty="0"/>
              <a:t>Deep learning research is computationally intensive</a:t>
            </a:r>
          </a:p>
          <a:p>
            <a:pPr marL="1200150" lvl="2" indent="-285750">
              <a:buFont typeface="Courier New" panose="02070309020205020404" pitchFamily="49" charset="0"/>
              <a:buChar char="o"/>
            </a:pPr>
            <a:r>
              <a:rPr lang="en-US" dirty="0"/>
              <a:t>Finding a good model requires a lot of iteration </a:t>
            </a:r>
          </a:p>
          <a:p>
            <a:pPr marL="1200150" lvl="2" indent="-285750">
              <a:buFont typeface="Courier New" panose="02070309020205020404" pitchFamily="49" charset="0"/>
              <a:buChar char="o"/>
            </a:pPr>
            <a:r>
              <a:rPr lang="en-US" dirty="0"/>
              <a:t>Good GPUs can cost a lot</a:t>
            </a:r>
          </a:p>
          <a:p>
            <a:pPr marL="742950" lvl="1" indent="-285750">
              <a:buFont typeface="Arial" panose="020B0604020202020204" pitchFamily="34" charset="0"/>
              <a:buChar char="•"/>
            </a:pPr>
            <a:r>
              <a:rPr lang="en-US" b="1" dirty="0"/>
              <a:t>Datasets</a:t>
            </a:r>
          </a:p>
          <a:p>
            <a:pPr marL="1200150" lvl="2" indent="-285750">
              <a:buFont typeface="Courier New" panose="02070309020205020404" pitchFamily="49" charset="0"/>
              <a:buChar char="o"/>
            </a:pPr>
            <a:r>
              <a:rPr lang="en-US" dirty="0"/>
              <a:t>Deep learning models are data hungry</a:t>
            </a:r>
          </a:p>
          <a:p>
            <a:pPr marL="1200150" lvl="2" indent="-285750">
              <a:buFont typeface="Courier New" panose="02070309020205020404" pitchFamily="49" charset="0"/>
              <a:buChar char="o"/>
            </a:pPr>
            <a:r>
              <a:rPr lang="en-US" dirty="0"/>
              <a:t>Generally, the more data you have, the better your model will be</a:t>
            </a:r>
          </a:p>
          <a:p>
            <a:pPr marL="1200150" lvl="2" indent="-285750">
              <a:buFont typeface="Courier New" panose="02070309020205020404" pitchFamily="49" charset="0"/>
              <a:buChar char="o"/>
            </a:pPr>
            <a:r>
              <a:rPr lang="en-US" dirty="0"/>
              <a:t>Some types of data are not easy to collect</a:t>
            </a:r>
            <a:r>
              <a:rPr lang="en-US" baseline="30000" dirty="0"/>
              <a:t>1</a:t>
            </a:r>
          </a:p>
          <a:p>
            <a:pPr marL="742950" lvl="1" indent="-285750">
              <a:buFont typeface="Arial" panose="020B0604020202020204" pitchFamily="34" charset="0"/>
              <a:buChar char="•"/>
            </a:pPr>
            <a:r>
              <a:rPr lang="en-US" b="1" dirty="0"/>
              <a:t>Expertise</a:t>
            </a:r>
          </a:p>
          <a:p>
            <a:pPr marL="1200150" lvl="2" indent="-285750">
              <a:buFont typeface="Courier New" panose="02070309020205020404" pitchFamily="49" charset="0"/>
              <a:buChar char="o"/>
            </a:pPr>
            <a:r>
              <a:rPr lang="en-US" dirty="0"/>
              <a:t>A lot of resources online makes it easy to learn</a:t>
            </a:r>
          </a:p>
          <a:p>
            <a:pPr marL="1200150" lvl="2" indent="-285750">
              <a:buFont typeface="Courier New" panose="02070309020205020404" pitchFamily="49" charset="0"/>
              <a:buChar char="o"/>
            </a:pPr>
            <a:r>
              <a:rPr lang="en-US" dirty="0"/>
              <a:t>In-depth understanding takes some time</a:t>
            </a:r>
          </a:p>
          <a:p>
            <a:pPr marL="1200150" lvl="2" indent="-285750">
              <a:buFont typeface="Courier New" panose="02070309020205020404" pitchFamily="49" charset="0"/>
              <a:buChar char="o"/>
            </a:pPr>
            <a:r>
              <a:rPr lang="en-US" dirty="0"/>
              <a:t>Competing with large companies for graduates</a:t>
            </a:r>
          </a:p>
          <a:p>
            <a:pPr marL="1200150" lvl="2" indent="-285750">
              <a:buFont typeface="Courier New" panose="02070309020205020404" pitchFamily="49" charset="0"/>
              <a:buChar char="o"/>
            </a:pPr>
            <a:endParaRPr lang="en-US" dirty="0"/>
          </a:p>
          <a:p>
            <a:pPr marL="1200150" lvl="2" indent="-285750">
              <a:buFont typeface="Courier New" panose="02070309020205020404" pitchFamily="49" charset="0"/>
              <a:buChar char="o"/>
            </a:pPr>
            <a:endParaRPr lang="en-US" dirty="0"/>
          </a:p>
        </p:txBody>
      </p:sp>
      <p:sp>
        <p:nvSpPr>
          <p:cNvPr id="2" name="Rectangle 1">
            <a:extLst>
              <a:ext uri="{FF2B5EF4-FFF2-40B4-BE49-F238E27FC236}">
                <a16:creationId xmlns:a16="http://schemas.microsoft.com/office/drawing/2014/main" id="{E465AD6E-4486-4FFA-8F73-CB768888D178}"/>
              </a:ext>
            </a:extLst>
          </p:cNvPr>
          <p:cNvSpPr/>
          <p:nvPr/>
        </p:nvSpPr>
        <p:spPr>
          <a:xfrm>
            <a:off x="838199" y="6276057"/>
            <a:ext cx="6096000" cy="461665"/>
          </a:xfrm>
          <a:prstGeom prst="rect">
            <a:avLst/>
          </a:prstGeom>
        </p:spPr>
        <p:txBody>
          <a:bodyPr>
            <a:spAutoFit/>
          </a:bodyPr>
          <a:lstStyle/>
          <a:p>
            <a:r>
              <a:rPr lang="en-US" sz="1200" dirty="0"/>
              <a:t>1: </a:t>
            </a:r>
            <a:r>
              <a:rPr lang="en-GB" sz="1200" dirty="0">
                <a:hlinkClick r:id="rId2"/>
              </a:rPr>
              <a:t>https://time.com/5518339/china-ai-farm-artificial-intelligence-cybersecurity/</a:t>
            </a:r>
            <a:endParaRPr lang="en-GB" sz="1200" dirty="0"/>
          </a:p>
          <a:p>
            <a:endParaRPr lang="en-GB" sz="1200" dirty="0"/>
          </a:p>
        </p:txBody>
      </p:sp>
      <p:pic>
        <p:nvPicPr>
          <p:cNvPr id="13318" name="Picture 6" descr="Image result for data annotation manual">
            <a:extLst>
              <a:ext uri="{FF2B5EF4-FFF2-40B4-BE49-F238E27FC236}">
                <a16:creationId xmlns:a16="http://schemas.microsoft.com/office/drawing/2014/main" id="{CBC7E655-2F90-4420-958F-1CA24860F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282" y="4323394"/>
            <a:ext cx="3218774" cy="174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85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Where are we now?</a:t>
            </a:r>
            <a:endParaRPr lang="en-GB" sz="3000" dirty="0">
              <a:solidFill>
                <a:schemeClr val="bg1"/>
              </a:solidFill>
            </a:endParaRPr>
          </a:p>
        </p:txBody>
      </p:sp>
      <p:sp>
        <p:nvSpPr>
          <p:cNvPr id="91" name="Rectangle 90">
            <a:extLst>
              <a:ext uri="{FF2B5EF4-FFF2-40B4-BE49-F238E27FC236}">
                <a16:creationId xmlns:a16="http://schemas.microsoft.com/office/drawing/2014/main" id="{F0048B2F-0D8D-4B3A-824D-918F2EE00192}"/>
              </a:ext>
            </a:extLst>
          </p:cNvPr>
          <p:cNvSpPr/>
          <p:nvPr/>
        </p:nvSpPr>
        <p:spPr>
          <a:xfrm>
            <a:off x="443753" y="1314840"/>
            <a:ext cx="10515600" cy="923330"/>
          </a:xfrm>
          <a:prstGeom prst="rect">
            <a:avLst/>
          </a:prstGeom>
        </p:spPr>
        <p:txBody>
          <a:bodyPr wrap="square">
            <a:spAutoFit/>
          </a:bodyPr>
          <a:lstStyle/>
          <a:p>
            <a:pPr marL="1257300" lvl="2" indent="-342900">
              <a:buFont typeface="+mj-lt"/>
              <a:buAutoNum type="arabicPeriod"/>
            </a:pPr>
            <a:endParaRPr lang="en-US" dirty="0"/>
          </a:p>
          <a:p>
            <a:pPr marL="1200150" lvl="2" indent="-285750">
              <a:buFont typeface="Courier New" panose="02070309020205020404" pitchFamily="49" charset="0"/>
              <a:buChar char="o"/>
            </a:pPr>
            <a:endParaRPr lang="en-US" dirty="0"/>
          </a:p>
          <a:p>
            <a:pPr marL="1200150" lvl="2" indent="-285750">
              <a:buFont typeface="Courier New" panose="02070309020205020404" pitchFamily="49" charset="0"/>
              <a:buChar char="o"/>
            </a:pPr>
            <a:endParaRPr lang="en-US" dirty="0"/>
          </a:p>
        </p:txBody>
      </p:sp>
      <p:sp>
        <p:nvSpPr>
          <p:cNvPr id="11" name="Rectangle 10">
            <a:extLst>
              <a:ext uri="{FF2B5EF4-FFF2-40B4-BE49-F238E27FC236}">
                <a16:creationId xmlns:a16="http://schemas.microsoft.com/office/drawing/2014/main" id="{E25F174F-16BC-4C28-954D-4F6E0D57504B}"/>
              </a:ext>
            </a:extLst>
          </p:cNvPr>
          <p:cNvSpPr/>
          <p:nvPr/>
        </p:nvSpPr>
        <p:spPr>
          <a:xfrm>
            <a:off x="0" y="1720840"/>
            <a:ext cx="10515600" cy="2723823"/>
          </a:xfrm>
          <a:prstGeom prst="rect">
            <a:avLst/>
          </a:prstGeom>
        </p:spPr>
        <p:txBody>
          <a:bodyPr wrap="square">
            <a:spAutoFit/>
          </a:bodyPr>
          <a:lstStyle/>
          <a:p>
            <a:pPr marL="1200150" lvl="2" indent="-285750">
              <a:lnSpc>
                <a:spcPct val="150000"/>
              </a:lnSpc>
              <a:buFont typeface="Arial" panose="020B0604020202020204" pitchFamily="34" charset="0"/>
              <a:buChar char="•"/>
            </a:pPr>
            <a:r>
              <a:rPr lang="en-US" dirty="0"/>
              <a:t>Most big questions of intelligence have not been answered nor properly formulated</a:t>
            </a:r>
            <a:r>
              <a:rPr lang="en-US" baseline="30000" dirty="0"/>
              <a:t>1</a:t>
            </a:r>
          </a:p>
          <a:p>
            <a:pPr marL="1200150" lvl="2" indent="-285750">
              <a:lnSpc>
                <a:spcPct val="150000"/>
              </a:lnSpc>
              <a:buFont typeface="Arial" panose="020B0604020202020204" pitchFamily="34" charset="0"/>
              <a:buChar char="•"/>
            </a:pPr>
            <a:r>
              <a:rPr lang="en-US" dirty="0"/>
              <a:t>Research is happening all over the world </a:t>
            </a:r>
          </a:p>
          <a:p>
            <a:pPr marL="1200150" lvl="2" indent="-285750">
              <a:lnSpc>
                <a:spcPct val="150000"/>
              </a:lnSpc>
              <a:buFont typeface="Arial" panose="020B0604020202020204" pitchFamily="34" charset="0"/>
              <a:buChar char="•"/>
            </a:pPr>
            <a:r>
              <a:rPr lang="en-US" dirty="0"/>
              <a:t>Deep Learning Frameworks are constantly being improved</a:t>
            </a:r>
          </a:p>
          <a:p>
            <a:pPr marL="1200150" lvl="2" indent="-285750">
              <a:lnSpc>
                <a:spcPct val="150000"/>
              </a:lnSpc>
              <a:buFont typeface="Arial" panose="020B0604020202020204" pitchFamily="34" charset="0"/>
              <a:buChar char="•"/>
            </a:pPr>
            <a:r>
              <a:rPr lang="en-US" dirty="0"/>
              <a:t>More industries are adopting deep learning into their systems</a:t>
            </a:r>
          </a:p>
          <a:p>
            <a:pPr marL="1200150" lvl="2" indent="-285750">
              <a:lnSpc>
                <a:spcPct val="150000"/>
              </a:lnSpc>
              <a:buFont typeface="Arial" panose="020B0604020202020204" pitchFamily="34" charset="0"/>
              <a:buChar char="•"/>
            </a:pPr>
            <a:r>
              <a:rPr lang="en-US" dirty="0"/>
              <a:t>We have come a long way and we still have much left to do!</a:t>
            </a:r>
          </a:p>
          <a:p>
            <a:pPr marL="1200150" lvl="2" indent="-285750">
              <a:buFont typeface="Arial" panose="020B0604020202020204" pitchFamily="34" charset="0"/>
              <a:buChar char="•"/>
            </a:pPr>
            <a:endParaRPr lang="en-US" dirty="0"/>
          </a:p>
          <a:p>
            <a:pPr marL="1200150" lvl="2" indent="-285750">
              <a:buFont typeface="Courier New" panose="02070309020205020404" pitchFamily="49" charset="0"/>
              <a:buChar char="o"/>
            </a:pPr>
            <a:endParaRPr lang="en-US" dirty="0"/>
          </a:p>
        </p:txBody>
      </p:sp>
      <p:sp>
        <p:nvSpPr>
          <p:cNvPr id="8" name="Rectangle 7">
            <a:extLst>
              <a:ext uri="{FF2B5EF4-FFF2-40B4-BE49-F238E27FC236}">
                <a16:creationId xmlns:a16="http://schemas.microsoft.com/office/drawing/2014/main" id="{1E4900E3-E1C2-402C-9DC8-DCEED52DAA22}"/>
              </a:ext>
            </a:extLst>
          </p:cNvPr>
          <p:cNvSpPr/>
          <p:nvPr/>
        </p:nvSpPr>
        <p:spPr>
          <a:xfrm>
            <a:off x="730694" y="6319075"/>
            <a:ext cx="10730612" cy="276999"/>
          </a:xfrm>
          <a:prstGeom prst="rect">
            <a:avLst/>
          </a:prstGeom>
        </p:spPr>
        <p:txBody>
          <a:bodyPr wrap="square">
            <a:spAutoFit/>
          </a:bodyPr>
          <a:lstStyle/>
          <a:p>
            <a:r>
              <a:rPr lang="en-US" sz="1200" dirty="0"/>
              <a:t>1: </a:t>
            </a:r>
            <a:r>
              <a:rPr lang="en-GB" sz="1200" dirty="0"/>
              <a:t>MIT Deep Learning Basics: Introduction and Overview Lex </a:t>
            </a:r>
            <a:r>
              <a:rPr lang="en-GB" sz="1200" dirty="0" err="1"/>
              <a:t>Fridman</a:t>
            </a:r>
            <a:r>
              <a:rPr lang="en-GB" sz="1200" dirty="0"/>
              <a:t> </a:t>
            </a:r>
            <a:r>
              <a:rPr lang="en-GB" sz="1200" dirty="0">
                <a:hlinkClick r:id="rId2"/>
              </a:rPr>
              <a:t>https://www.youtube.com/watch?v=O5xeyoRL95U</a:t>
            </a:r>
            <a:endParaRPr lang="en-GB" dirty="0"/>
          </a:p>
        </p:txBody>
      </p:sp>
    </p:spTree>
    <p:extLst>
      <p:ext uri="{BB962C8B-B14F-4D97-AF65-F5344CB8AC3E}">
        <p14:creationId xmlns:p14="http://schemas.microsoft.com/office/powerpoint/2010/main" val="266969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20278"/>
            <a:ext cx="10515600" cy="916828"/>
          </a:xfrm>
          <a:solidFill>
            <a:schemeClr val="tx1"/>
          </a:solidFill>
        </p:spPr>
        <p:txBody>
          <a:bodyPr>
            <a:normAutofit/>
          </a:bodyPr>
          <a:lstStyle/>
          <a:p>
            <a:r>
              <a:rPr lang="en-US" sz="3000" dirty="0">
                <a:solidFill>
                  <a:schemeClr val="bg1"/>
                </a:solidFill>
              </a:rPr>
              <a:t>Multi-class Classification</a:t>
            </a:r>
            <a:endParaRPr lang="en-GB" sz="3000" dirty="0">
              <a:solidFill>
                <a:schemeClr val="bg1"/>
              </a:solidFill>
            </a:endParaRPr>
          </a:p>
        </p:txBody>
      </p:sp>
      <p:sp>
        <p:nvSpPr>
          <p:cNvPr id="39" name="Title 3">
            <a:extLst>
              <a:ext uri="{FF2B5EF4-FFF2-40B4-BE49-F238E27FC236}">
                <a16:creationId xmlns:a16="http://schemas.microsoft.com/office/drawing/2014/main" id="{7258ABB1-CCAD-4C0F-80BD-19D5BFD97C2E}"/>
              </a:ext>
            </a:extLst>
          </p:cNvPr>
          <p:cNvSpPr txBox="1">
            <a:spLocks/>
          </p:cNvSpPr>
          <p:nvPr/>
        </p:nvSpPr>
        <p:spPr>
          <a:xfrm>
            <a:off x="838200" y="120278"/>
            <a:ext cx="10515600" cy="91682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Useful Resources</a:t>
            </a:r>
            <a:endParaRPr lang="en-GB" sz="3000" dirty="0">
              <a:solidFill>
                <a:schemeClr val="bg1"/>
              </a:solidFill>
            </a:endParaRPr>
          </a:p>
        </p:txBody>
      </p:sp>
      <p:sp>
        <p:nvSpPr>
          <p:cNvPr id="38" name="Rectangle 37">
            <a:extLst>
              <a:ext uri="{FF2B5EF4-FFF2-40B4-BE49-F238E27FC236}">
                <a16:creationId xmlns:a16="http://schemas.microsoft.com/office/drawing/2014/main" id="{4213A27F-B850-4F3A-A93B-F17200920545}"/>
              </a:ext>
            </a:extLst>
          </p:cNvPr>
          <p:cNvSpPr/>
          <p:nvPr/>
        </p:nvSpPr>
        <p:spPr>
          <a:xfrm>
            <a:off x="838200" y="1216502"/>
            <a:ext cx="8590280" cy="5909310"/>
          </a:xfrm>
          <a:prstGeom prst="rect">
            <a:avLst/>
          </a:prstGeom>
        </p:spPr>
        <p:txBody>
          <a:bodyPr wrap="square">
            <a:spAutoFit/>
          </a:bodyPr>
          <a:lstStyle/>
          <a:p>
            <a:pPr marL="800100" lvl="1" indent="-342900">
              <a:buFont typeface="Arial" panose="020B0604020202020204" pitchFamily="34" charset="0"/>
              <a:buChar char="•"/>
            </a:pPr>
            <a:r>
              <a:rPr lang="en-US" b="1" dirty="0"/>
              <a:t>Coursera Deep Learning Specialization by deeplearning.ai</a:t>
            </a:r>
          </a:p>
          <a:p>
            <a:pPr marL="1257300" lvl="2" indent="-342900">
              <a:buFont typeface="Courier New" panose="02070309020205020404" pitchFamily="49" charset="0"/>
              <a:buChar char="o"/>
            </a:pPr>
            <a:r>
              <a:rPr lang="en-US" dirty="0"/>
              <a:t>Introductory course to Deep Learning</a:t>
            </a:r>
          </a:p>
          <a:p>
            <a:pPr marL="1257300" lvl="2" indent="-342900">
              <a:buFont typeface="Courier New" panose="02070309020205020404" pitchFamily="49" charset="0"/>
              <a:buChar char="o"/>
            </a:pPr>
            <a:r>
              <a:rPr lang="en-US" dirty="0"/>
              <a:t>Good for beginners</a:t>
            </a:r>
          </a:p>
          <a:p>
            <a:pPr marL="800100" lvl="1" indent="-342900">
              <a:buFont typeface="Arial" panose="020B0604020202020204" pitchFamily="34" charset="0"/>
              <a:buChar char="•"/>
            </a:pPr>
            <a:r>
              <a:rPr lang="en-US" b="1" dirty="0"/>
              <a:t>Coursera TensorFlow in Practice Specialization by deeplearning.ai</a:t>
            </a:r>
          </a:p>
          <a:p>
            <a:pPr marL="1257300" lvl="2" indent="-342900">
              <a:buFont typeface="Courier New" panose="02070309020205020404" pitchFamily="49" charset="0"/>
              <a:buChar char="o"/>
            </a:pPr>
            <a:r>
              <a:rPr lang="en-US" dirty="0"/>
              <a:t>Tutorials on using TensorFlow</a:t>
            </a:r>
          </a:p>
          <a:p>
            <a:pPr marL="800100" lvl="1" indent="-342900">
              <a:buFont typeface="Arial" panose="020B0604020202020204" pitchFamily="34" charset="0"/>
              <a:buChar char="•"/>
            </a:pPr>
            <a:r>
              <a:rPr lang="en-US" b="1" dirty="0" err="1"/>
              <a:t>PyTorch</a:t>
            </a:r>
            <a:r>
              <a:rPr lang="en-US" b="1" dirty="0"/>
              <a:t> Tutorials at pytorch.org</a:t>
            </a:r>
          </a:p>
          <a:p>
            <a:pPr marL="1257300" lvl="2" indent="-342900">
              <a:buFont typeface="Courier New" panose="02070309020205020404" pitchFamily="49" charset="0"/>
              <a:buChar char="o"/>
            </a:pPr>
            <a:r>
              <a:rPr lang="en-US" dirty="0"/>
              <a:t>Tutorials on using </a:t>
            </a:r>
            <a:r>
              <a:rPr lang="en-US" dirty="0" err="1"/>
              <a:t>PyTorch</a:t>
            </a:r>
            <a:endParaRPr lang="en-US" dirty="0"/>
          </a:p>
          <a:p>
            <a:pPr marL="800100" lvl="1" indent="-342900">
              <a:buFont typeface="Arial" panose="020B0604020202020204" pitchFamily="34" charset="0"/>
              <a:buChar char="•"/>
            </a:pPr>
            <a:r>
              <a:rPr lang="en-US" b="1" dirty="0"/>
              <a:t>Deep Learning Book by Ian Goodfellow, </a:t>
            </a:r>
            <a:r>
              <a:rPr lang="en-US" b="1" dirty="0" err="1"/>
              <a:t>Yoshua</a:t>
            </a:r>
            <a:r>
              <a:rPr lang="en-US" b="1" dirty="0"/>
              <a:t> </a:t>
            </a:r>
            <a:r>
              <a:rPr lang="en-US" b="1" dirty="0" err="1"/>
              <a:t>Bengio</a:t>
            </a:r>
            <a:r>
              <a:rPr lang="en-US" b="1" dirty="0"/>
              <a:t> and Aaron Courville</a:t>
            </a:r>
          </a:p>
          <a:p>
            <a:pPr marL="1257300" lvl="2" indent="-342900">
              <a:buFont typeface="Courier New" panose="02070309020205020404" pitchFamily="49" charset="0"/>
              <a:buChar char="o"/>
            </a:pPr>
            <a:r>
              <a:rPr lang="en-US" dirty="0"/>
              <a:t>Introductory textbook on Deep Learning</a:t>
            </a:r>
          </a:p>
          <a:p>
            <a:pPr marL="800100" lvl="1" indent="-342900">
              <a:buFont typeface="Arial" panose="020B0604020202020204" pitchFamily="34" charset="0"/>
              <a:buChar char="•"/>
            </a:pPr>
            <a:r>
              <a:rPr lang="en-US" b="1" dirty="0"/>
              <a:t>GitHub</a:t>
            </a:r>
          </a:p>
          <a:p>
            <a:pPr marL="1257300" lvl="2" indent="-342900">
              <a:buFont typeface="Courier New" panose="02070309020205020404" pitchFamily="49" charset="0"/>
              <a:buChar char="o"/>
            </a:pPr>
            <a:r>
              <a:rPr lang="en-US" dirty="0"/>
              <a:t>Code examples</a:t>
            </a:r>
          </a:p>
          <a:p>
            <a:pPr marL="1257300" lvl="2" indent="-342900">
              <a:buFont typeface="Courier New" panose="02070309020205020404" pitchFamily="49" charset="0"/>
              <a:buChar char="o"/>
            </a:pPr>
            <a:r>
              <a:rPr lang="en-US" dirty="0"/>
              <a:t>Datasets</a:t>
            </a:r>
          </a:p>
          <a:p>
            <a:pPr marL="800100" lvl="1" indent="-342900">
              <a:buFont typeface="Arial" panose="020B0604020202020204" pitchFamily="34" charset="0"/>
              <a:buChar char="•"/>
            </a:pPr>
            <a:r>
              <a:rPr lang="en-US" b="1" dirty="0"/>
              <a:t>Quora </a:t>
            </a:r>
            <a:r>
              <a:rPr lang="en-US" dirty="0"/>
              <a:t>or</a:t>
            </a:r>
            <a:r>
              <a:rPr lang="en-US" b="1" dirty="0"/>
              <a:t> Stack Overflow</a:t>
            </a:r>
          </a:p>
          <a:p>
            <a:pPr marL="1257300" lvl="2" indent="-342900">
              <a:buFont typeface="Courier New" panose="02070309020205020404" pitchFamily="49" charset="0"/>
              <a:buChar char="o"/>
            </a:pPr>
            <a:r>
              <a:rPr lang="en-US" dirty="0"/>
              <a:t>Asking questions</a:t>
            </a:r>
          </a:p>
          <a:p>
            <a:pPr marL="800100" lvl="1" indent="-342900">
              <a:buFont typeface="Arial" panose="020B0604020202020204" pitchFamily="34" charset="0"/>
              <a:buChar char="•"/>
            </a:pPr>
            <a:r>
              <a:rPr lang="en-US" b="1" dirty="0"/>
              <a:t>Lex </a:t>
            </a:r>
            <a:r>
              <a:rPr lang="en-US" b="1" dirty="0" err="1"/>
              <a:t>Fridman</a:t>
            </a:r>
            <a:r>
              <a:rPr lang="en-US" b="1" dirty="0"/>
              <a:t> </a:t>
            </a:r>
            <a:r>
              <a:rPr lang="en-US" b="1" dirty="0" err="1"/>
              <a:t>Youtube</a:t>
            </a:r>
            <a:r>
              <a:rPr lang="en-US" b="1" dirty="0"/>
              <a:t> Channel</a:t>
            </a:r>
          </a:p>
          <a:p>
            <a:pPr marL="1257300" lvl="2" indent="-342900">
              <a:buFont typeface="Courier New" panose="02070309020205020404" pitchFamily="49" charset="0"/>
              <a:buChar char="o"/>
            </a:pPr>
            <a:r>
              <a:rPr lang="en-US" dirty="0"/>
              <a:t>Podcasts</a:t>
            </a:r>
          </a:p>
          <a:p>
            <a:pPr marL="1257300" lvl="2" indent="-342900">
              <a:buFont typeface="Courier New" panose="02070309020205020404" pitchFamily="49" charset="0"/>
              <a:buChar char="o"/>
            </a:pPr>
            <a:r>
              <a:rPr lang="en-US" dirty="0"/>
              <a:t>Lectures</a:t>
            </a:r>
          </a:p>
          <a:p>
            <a:pPr marL="800100" lvl="1" indent="-342900">
              <a:buFont typeface="Courier New" panose="02070309020205020404" pitchFamily="49" charset="0"/>
              <a:buChar char="o"/>
            </a:pPr>
            <a:endParaRPr lang="en-US" dirty="0"/>
          </a:p>
          <a:p>
            <a:pPr marL="1257300" lvl="2" indent="-342900">
              <a:buFont typeface="Courier New" panose="02070309020205020404" pitchFamily="49" charset="0"/>
              <a:buChar char="o"/>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50" name="Rectangle 49">
            <a:extLst>
              <a:ext uri="{FF2B5EF4-FFF2-40B4-BE49-F238E27FC236}">
                <a16:creationId xmlns:a16="http://schemas.microsoft.com/office/drawing/2014/main" id="{74ECF5F1-AC49-4020-BBEB-5EDD7EEEFF6C}"/>
              </a:ext>
            </a:extLst>
          </p:cNvPr>
          <p:cNvSpPr/>
          <p:nvPr/>
        </p:nvSpPr>
        <p:spPr>
          <a:xfrm>
            <a:off x="838200" y="6187459"/>
            <a:ext cx="9507070" cy="369332"/>
          </a:xfrm>
          <a:prstGeom prst="rect">
            <a:avLst/>
          </a:prstGeom>
        </p:spPr>
        <p:txBody>
          <a:bodyPr wrap="square">
            <a:spAutoFit/>
          </a:bodyPr>
          <a:lstStyle/>
          <a:p>
            <a:pPr lvl="1"/>
            <a:r>
              <a:rPr lang="en-US" dirty="0"/>
              <a:t>Deep Learning is really big now so there’s </a:t>
            </a:r>
            <a:r>
              <a:rPr lang="en-US" b="1" u="sng" dirty="0"/>
              <a:t>a lot </a:t>
            </a:r>
            <a:r>
              <a:rPr lang="en-US" dirty="0"/>
              <a:t>of resources out there if you search for it!</a:t>
            </a:r>
          </a:p>
        </p:txBody>
      </p:sp>
    </p:spTree>
    <p:extLst>
      <p:ext uri="{BB962C8B-B14F-4D97-AF65-F5344CB8AC3E}">
        <p14:creationId xmlns:p14="http://schemas.microsoft.com/office/powerpoint/2010/main" val="4018874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BA54-F72B-4A5D-959D-A8F00D6BF53A}"/>
              </a:ext>
            </a:extLst>
          </p:cNvPr>
          <p:cNvSpPr>
            <a:spLocks noGrp="1"/>
          </p:cNvSpPr>
          <p:nvPr>
            <p:ph type="ctrTitle"/>
          </p:nvPr>
        </p:nvSpPr>
        <p:spPr>
          <a:xfrm>
            <a:off x="1524000" y="2768413"/>
            <a:ext cx="9144000" cy="1321173"/>
          </a:xfrm>
          <a:solidFill>
            <a:schemeClr val="tx1"/>
          </a:solidFill>
        </p:spPr>
        <p:txBody>
          <a:bodyPr>
            <a:noAutofit/>
          </a:bodyPr>
          <a:lstStyle/>
          <a:p>
            <a:r>
              <a:rPr lang="en-US" sz="8000" dirty="0">
                <a:solidFill>
                  <a:schemeClr val="bg1"/>
                </a:solidFill>
              </a:rPr>
              <a:t>Questions?</a:t>
            </a:r>
            <a:endParaRPr lang="en-GB" sz="8000" dirty="0">
              <a:solidFill>
                <a:schemeClr val="bg1"/>
              </a:solidFill>
            </a:endParaRPr>
          </a:p>
        </p:txBody>
      </p:sp>
    </p:spTree>
    <p:extLst>
      <p:ext uri="{BB962C8B-B14F-4D97-AF65-F5344CB8AC3E}">
        <p14:creationId xmlns:p14="http://schemas.microsoft.com/office/powerpoint/2010/main" val="238568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AI in Pop Culture</a:t>
            </a:r>
            <a:endParaRPr lang="en-GB" sz="3000" dirty="0">
              <a:solidFill>
                <a:schemeClr val="bg1"/>
              </a:solidFill>
            </a:endParaRPr>
          </a:p>
        </p:txBody>
      </p:sp>
      <p:pic>
        <p:nvPicPr>
          <p:cNvPr id="5124" name="Picture 4" descr="Image result for Her screen pics samantha">
            <a:extLst>
              <a:ext uri="{FF2B5EF4-FFF2-40B4-BE49-F238E27FC236}">
                <a16:creationId xmlns:a16="http://schemas.microsoft.com/office/drawing/2014/main" id="{A402BC76-F057-4A18-80E8-F83264483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1559560"/>
            <a:ext cx="2286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FE979B-49AA-4A1D-9E82-087EDB8F0A5E}"/>
              </a:ext>
            </a:extLst>
          </p:cNvPr>
          <p:cNvSpPr txBox="1"/>
          <p:nvPr/>
        </p:nvSpPr>
        <p:spPr>
          <a:xfrm>
            <a:off x="664062" y="3131502"/>
            <a:ext cx="1658916" cy="369332"/>
          </a:xfrm>
          <a:prstGeom prst="rect">
            <a:avLst/>
          </a:prstGeom>
          <a:noFill/>
        </p:spPr>
        <p:txBody>
          <a:bodyPr wrap="none" rtlCol="0">
            <a:spAutoFit/>
          </a:bodyPr>
          <a:lstStyle/>
          <a:p>
            <a:r>
              <a:rPr lang="en-US" dirty="0"/>
              <a:t>Samantha (Her)</a:t>
            </a:r>
            <a:endParaRPr lang="en-GB" dirty="0"/>
          </a:p>
        </p:txBody>
      </p:sp>
      <p:pic>
        <p:nvPicPr>
          <p:cNvPr id="5126" name="Picture 6">
            <a:extLst>
              <a:ext uri="{FF2B5EF4-FFF2-40B4-BE49-F238E27FC236}">
                <a16:creationId xmlns:a16="http://schemas.microsoft.com/office/drawing/2014/main" id="{C65BC17D-CDF6-47DF-B802-54C67F18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360" y="1516697"/>
            <a:ext cx="2095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D74F4-A073-4D24-B7F8-0577C0BACB83}"/>
              </a:ext>
            </a:extLst>
          </p:cNvPr>
          <p:cNvSpPr txBox="1"/>
          <p:nvPr/>
        </p:nvSpPr>
        <p:spPr>
          <a:xfrm>
            <a:off x="2808244" y="3131502"/>
            <a:ext cx="2529731" cy="369332"/>
          </a:xfrm>
          <a:prstGeom prst="rect">
            <a:avLst/>
          </a:prstGeom>
          <a:noFill/>
        </p:spPr>
        <p:txBody>
          <a:bodyPr wrap="none" rtlCol="0">
            <a:spAutoFit/>
          </a:bodyPr>
          <a:lstStyle/>
          <a:p>
            <a:r>
              <a:rPr lang="en-US" dirty="0"/>
              <a:t>Roy Batty (Blade Runner)</a:t>
            </a:r>
            <a:endParaRPr lang="en-GB" dirty="0"/>
          </a:p>
        </p:txBody>
      </p:sp>
      <p:pic>
        <p:nvPicPr>
          <p:cNvPr id="5130" name="Picture 10" descr="Image result for Chappie">
            <a:extLst>
              <a:ext uri="{FF2B5EF4-FFF2-40B4-BE49-F238E27FC236}">
                <a16:creationId xmlns:a16="http://schemas.microsoft.com/office/drawing/2014/main" id="{AE8A4C7F-4C8E-4827-96E4-76050EC708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32" r="13787"/>
          <a:stretch/>
        </p:blipFill>
        <p:spPr bwMode="auto">
          <a:xfrm>
            <a:off x="8807439" y="1325204"/>
            <a:ext cx="2611370" cy="18012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60AA988-A674-4628-B40D-2CC8A19D7151}"/>
              </a:ext>
            </a:extLst>
          </p:cNvPr>
          <p:cNvSpPr txBox="1"/>
          <p:nvPr/>
        </p:nvSpPr>
        <p:spPr>
          <a:xfrm>
            <a:off x="9138337" y="3131502"/>
            <a:ext cx="1949573" cy="369332"/>
          </a:xfrm>
          <a:prstGeom prst="rect">
            <a:avLst/>
          </a:prstGeom>
          <a:noFill/>
        </p:spPr>
        <p:txBody>
          <a:bodyPr wrap="none" rtlCol="0">
            <a:spAutoFit/>
          </a:bodyPr>
          <a:lstStyle/>
          <a:p>
            <a:r>
              <a:rPr lang="en-US" dirty="0" err="1"/>
              <a:t>CHAPPiE</a:t>
            </a:r>
            <a:r>
              <a:rPr lang="en-US" dirty="0"/>
              <a:t> (</a:t>
            </a:r>
            <a:r>
              <a:rPr lang="en-US" dirty="0" err="1"/>
              <a:t>Chappie</a:t>
            </a:r>
            <a:r>
              <a:rPr lang="en-US" dirty="0"/>
              <a:t>)</a:t>
            </a:r>
            <a:endParaRPr lang="en-GB" dirty="0"/>
          </a:p>
        </p:txBody>
      </p:sp>
      <p:pic>
        <p:nvPicPr>
          <p:cNvPr id="5132" name="Picture 12" descr="Image result for I, Robot sonny">
            <a:extLst>
              <a:ext uri="{FF2B5EF4-FFF2-40B4-BE49-F238E27FC236}">
                <a16:creationId xmlns:a16="http://schemas.microsoft.com/office/drawing/2014/main" id="{1F348018-2EF5-4EF4-BC74-AED62BFD2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765" y="3698955"/>
            <a:ext cx="1946284" cy="22243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41D9DBA-84CC-4549-A671-8D166883525E}"/>
              </a:ext>
            </a:extLst>
          </p:cNvPr>
          <p:cNvSpPr txBox="1"/>
          <p:nvPr/>
        </p:nvSpPr>
        <p:spPr>
          <a:xfrm>
            <a:off x="2996236" y="6190735"/>
            <a:ext cx="2011192" cy="369332"/>
          </a:xfrm>
          <a:prstGeom prst="rect">
            <a:avLst/>
          </a:prstGeom>
          <a:noFill/>
        </p:spPr>
        <p:txBody>
          <a:bodyPr wrap="none" rtlCol="0">
            <a:spAutoFit/>
          </a:bodyPr>
          <a:lstStyle/>
          <a:p>
            <a:r>
              <a:rPr lang="en-US" dirty="0"/>
              <a:t>WOPR (</a:t>
            </a:r>
            <a:r>
              <a:rPr lang="en-US" dirty="0" err="1"/>
              <a:t>WarGames</a:t>
            </a:r>
            <a:r>
              <a:rPr lang="en-US" dirty="0"/>
              <a:t>)</a:t>
            </a:r>
            <a:endParaRPr lang="en-GB" dirty="0"/>
          </a:p>
        </p:txBody>
      </p:sp>
      <p:pic>
        <p:nvPicPr>
          <p:cNvPr id="5134" name="Picture 14" descr="Image result for wargames WOPR">
            <a:extLst>
              <a:ext uri="{FF2B5EF4-FFF2-40B4-BE49-F238E27FC236}">
                <a16:creationId xmlns:a16="http://schemas.microsoft.com/office/drawing/2014/main" id="{FE88C3E3-5F86-40E2-A331-1D3263E6C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5482" y="4109664"/>
            <a:ext cx="2832700" cy="15933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051C23-0A81-42BD-BEBE-6D12C1BDEB96}"/>
              </a:ext>
            </a:extLst>
          </p:cNvPr>
          <p:cNvSpPr txBox="1"/>
          <p:nvPr/>
        </p:nvSpPr>
        <p:spPr>
          <a:xfrm>
            <a:off x="640884" y="6190735"/>
            <a:ext cx="1680845" cy="369332"/>
          </a:xfrm>
          <a:prstGeom prst="rect">
            <a:avLst/>
          </a:prstGeom>
          <a:noFill/>
        </p:spPr>
        <p:txBody>
          <a:bodyPr wrap="none" rtlCol="0">
            <a:spAutoFit/>
          </a:bodyPr>
          <a:lstStyle/>
          <a:p>
            <a:r>
              <a:rPr lang="en-US" dirty="0"/>
              <a:t>Sonny (I, Robot)</a:t>
            </a:r>
            <a:endParaRPr lang="en-GB" dirty="0"/>
          </a:p>
        </p:txBody>
      </p:sp>
      <p:pic>
        <p:nvPicPr>
          <p:cNvPr id="5136" name="Picture 16" descr="Image result for Bicentennial Man">
            <a:extLst>
              <a:ext uri="{FF2B5EF4-FFF2-40B4-BE49-F238E27FC236}">
                <a16:creationId xmlns:a16="http://schemas.microsoft.com/office/drawing/2014/main" id="{46D7A024-EA24-40BB-B213-8049D87687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850" r="13870"/>
          <a:stretch/>
        </p:blipFill>
        <p:spPr bwMode="auto">
          <a:xfrm>
            <a:off x="5900760" y="3711020"/>
            <a:ext cx="2385761" cy="20786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E34941B-75D6-4C01-943D-C512B508396B}"/>
              </a:ext>
            </a:extLst>
          </p:cNvPr>
          <p:cNvSpPr txBox="1"/>
          <p:nvPr/>
        </p:nvSpPr>
        <p:spPr>
          <a:xfrm>
            <a:off x="5681935" y="6190735"/>
            <a:ext cx="2755113" cy="369332"/>
          </a:xfrm>
          <a:prstGeom prst="rect">
            <a:avLst/>
          </a:prstGeom>
          <a:noFill/>
        </p:spPr>
        <p:txBody>
          <a:bodyPr wrap="none" rtlCol="0">
            <a:spAutoFit/>
          </a:bodyPr>
          <a:lstStyle/>
          <a:p>
            <a:r>
              <a:rPr lang="en-US" dirty="0"/>
              <a:t>Andrew (Bicentennial Man)</a:t>
            </a:r>
            <a:endParaRPr lang="en-GB" dirty="0"/>
          </a:p>
        </p:txBody>
      </p:sp>
      <p:pic>
        <p:nvPicPr>
          <p:cNvPr id="5138" name="Picture 18" descr="Image result for westworld">
            <a:extLst>
              <a:ext uri="{FF2B5EF4-FFF2-40B4-BE49-F238E27FC236}">
                <a16:creationId xmlns:a16="http://schemas.microsoft.com/office/drawing/2014/main" id="{0D2F5FB2-6FBB-4CC6-9C57-A74D574498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826" t="2662" r="27701" b="24486"/>
          <a:stretch/>
        </p:blipFill>
        <p:spPr bwMode="auto">
          <a:xfrm>
            <a:off x="9016893" y="3779917"/>
            <a:ext cx="1919177" cy="20497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53AB7AA-C7F7-4AD0-A35F-C401EDB1DB97}"/>
              </a:ext>
            </a:extLst>
          </p:cNvPr>
          <p:cNvSpPr txBox="1"/>
          <p:nvPr/>
        </p:nvSpPr>
        <p:spPr>
          <a:xfrm>
            <a:off x="8657915" y="6190735"/>
            <a:ext cx="2637132" cy="369332"/>
          </a:xfrm>
          <a:prstGeom prst="rect">
            <a:avLst/>
          </a:prstGeom>
          <a:noFill/>
        </p:spPr>
        <p:txBody>
          <a:bodyPr wrap="none" rtlCol="0">
            <a:spAutoFit/>
          </a:bodyPr>
          <a:lstStyle/>
          <a:p>
            <a:r>
              <a:rPr lang="en-US" dirty="0"/>
              <a:t>Dolores (Westworld 2016)</a:t>
            </a:r>
            <a:endParaRPr lang="en-GB" dirty="0"/>
          </a:p>
        </p:txBody>
      </p:sp>
      <p:pic>
        <p:nvPicPr>
          <p:cNvPr id="30" name="Picture 16" descr="David Swinton">
            <a:extLst>
              <a:ext uri="{FF2B5EF4-FFF2-40B4-BE49-F238E27FC236}">
                <a16:creationId xmlns:a16="http://schemas.microsoft.com/office/drawing/2014/main" id="{5CDD1E54-9AA5-4CB0-A2A5-0CCD1F4E87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8463" y="1275753"/>
            <a:ext cx="1815109" cy="181510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510F085-ED42-4776-8C2A-7B2150CE5F8A}"/>
              </a:ext>
            </a:extLst>
          </p:cNvPr>
          <p:cNvSpPr txBox="1"/>
          <p:nvPr/>
        </p:nvSpPr>
        <p:spPr>
          <a:xfrm>
            <a:off x="5424595" y="3090862"/>
            <a:ext cx="3410007" cy="369332"/>
          </a:xfrm>
          <a:prstGeom prst="rect">
            <a:avLst/>
          </a:prstGeom>
          <a:noFill/>
        </p:spPr>
        <p:txBody>
          <a:bodyPr wrap="square" rtlCol="0">
            <a:spAutoFit/>
          </a:bodyPr>
          <a:lstStyle/>
          <a:p>
            <a:r>
              <a:rPr lang="en-US" dirty="0"/>
              <a:t>David (A.I. Artificial Intelligence)</a:t>
            </a:r>
            <a:endParaRPr lang="en-GB" dirty="0"/>
          </a:p>
        </p:txBody>
      </p:sp>
    </p:spTree>
    <p:extLst>
      <p:ext uri="{BB962C8B-B14F-4D97-AF65-F5344CB8AC3E}">
        <p14:creationId xmlns:p14="http://schemas.microsoft.com/office/powerpoint/2010/main" val="1530635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Why should you care about AI?</a:t>
            </a:r>
            <a:endParaRPr lang="en-GB" sz="3000" dirty="0">
              <a:solidFill>
                <a:schemeClr val="bg1"/>
              </a:solidFill>
            </a:endParaRPr>
          </a:p>
        </p:txBody>
      </p:sp>
      <p:sp>
        <p:nvSpPr>
          <p:cNvPr id="11" name="Rectangle 10">
            <a:extLst>
              <a:ext uri="{FF2B5EF4-FFF2-40B4-BE49-F238E27FC236}">
                <a16:creationId xmlns:a16="http://schemas.microsoft.com/office/drawing/2014/main" id="{37C7C731-F5B7-4FE1-8B0B-24683A350A5E}"/>
              </a:ext>
            </a:extLst>
          </p:cNvPr>
          <p:cNvSpPr/>
          <p:nvPr/>
        </p:nvSpPr>
        <p:spPr>
          <a:xfrm>
            <a:off x="838200" y="1325484"/>
            <a:ext cx="10515600" cy="2585323"/>
          </a:xfrm>
          <a:prstGeom prst="rect">
            <a:avLst/>
          </a:prstGeom>
        </p:spPr>
        <p:txBody>
          <a:bodyPr wrap="square">
            <a:spAutoFit/>
          </a:bodyPr>
          <a:lstStyle/>
          <a:p>
            <a:pPr marL="285750" indent="-285750">
              <a:buFont typeface="Arial" panose="020B0604020202020204" pitchFamily="34" charset="0"/>
              <a:buChar char="•"/>
            </a:pPr>
            <a:r>
              <a:rPr lang="en-US" dirty="0"/>
              <a:t>“Artificial Intelligence is the new Electricity”</a:t>
            </a:r>
            <a:r>
              <a:rPr lang="en-US" baseline="30000" dirty="0"/>
              <a:t>1</a:t>
            </a:r>
          </a:p>
          <a:p>
            <a:pPr marL="285750" indent="-285750">
              <a:buFont typeface="Arial" panose="020B0604020202020204" pitchFamily="34" charset="0"/>
              <a:buChar char="•"/>
            </a:pPr>
            <a:r>
              <a:rPr lang="en-US" dirty="0"/>
              <a:t>Artificial Intelligence is transforming industry</a:t>
            </a:r>
          </a:p>
          <a:p>
            <a:pPr marL="285750" indent="-285750">
              <a:buFont typeface="Arial" panose="020B0604020202020204" pitchFamily="34" charset="0"/>
              <a:buChar char="•"/>
            </a:pPr>
            <a:r>
              <a:rPr lang="en-US" dirty="0"/>
              <a:t>It permeates most aspects of technology nowadays</a:t>
            </a:r>
          </a:p>
          <a:p>
            <a:pPr marL="742950" lvl="1" indent="-285750">
              <a:buFont typeface="Arial" panose="020B0604020202020204" pitchFamily="34" charset="0"/>
              <a:buChar char="•"/>
            </a:pPr>
            <a:r>
              <a:rPr lang="en-US" dirty="0"/>
              <a:t>Search engines</a:t>
            </a:r>
          </a:p>
          <a:p>
            <a:pPr marL="742950" lvl="1" indent="-285750">
              <a:buFont typeface="Arial" panose="020B0604020202020204" pitchFamily="34" charset="0"/>
              <a:buChar char="•"/>
            </a:pPr>
            <a:r>
              <a:rPr lang="en-US" dirty="0"/>
              <a:t>Language translation</a:t>
            </a:r>
          </a:p>
          <a:p>
            <a:pPr marL="742950" lvl="1" indent="-285750">
              <a:buFont typeface="Arial" panose="020B0604020202020204" pitchFamily="34" charset="0"/>
              <a:buChar char="•"/>
            </a:pPr>
            <a:r>
              <a:rPr lang="en-US" dirty="0"/>
              <a:t>Spam detection</a:t>
            </a:r>
          </a:p>
          <a:p>
            <a:pPr marL="742950" lvl="1" indent="-285750">
              <a:buFont typeface="Arial" panose="020B0604020202020204" pitchFamily="34" charset="0"/>
              <a:buChar char="•"/>
            </a:pPr>
            <a:r>
              <a:rPr lang="en-US" dirty="0"/>
              <a:t>Personalized marketing and advertising</a:t>
            </a:r>
          </a:p>
          <a:p>
            <a:pPr marL="285750" indent="-285750">
              <a:buFont typeface="Arial" panose="020B0604020202020204" pitchFamily="34" charset="0"/>
              <a:buChar char="•"/>
            </a:pPr>
            <a:r>
              <a:rPr lang="en-US" dirty="0"/>
              <a:t>It could be </a:t>
            </a:r>
            <a:r>
              <a:rPr lang="en-US" b="1" dirty="0"/>
              <a:t>useful</a:t>
            </a:r>
            <a:r>
              <a:rPr lang="en-US" dirty="0"/>
              <a:t> to you</a:t>
            </a:r>
          </a:p>
          <a:p>
            <a:pPr marL="285750" indent="-285750">
              <a:buFont typeface="Arial" panose="020B0604020202020204" pitchFamily="34" charset="0"/>
              <a:buChar char="•"/>
            </a:pPr>
            <a:r>
              <a:rPr lang="en-US" dirty="0"/>
              <a:t>It could be </a:t>
            </a:r>
            <a:r>
              <a:rPr lang="en-US" b="1" dirty="0"/>
              <a:t>harmful</a:t>
            </a:r>
            <a:r>
              <a:rPr lang="en-US" dirty="0"/>
              <a:t> to you</a:t>
            </a:r>
          </a:p>
        </p:txBody>
      </p:sp>
      <p:sp>
        <p:nvSpPr>
          <p:cNvPr id="12" name="TextBox 11">
            <a:extLst>
              <a:ext uri="{FF2B5EF4-FFF2-40B4-BE49-F238E27FC236}">
                <a16:creationId xmlns:a16="http://schemas.microsoft.com/office/drawing/2014/main" id="{231028D8-A5CE-4BB9-829E-4A9CAEAEC130}"/>
              </a:ext>
            </a:extLst>
          </p:cNvPr>
          <p:cNvSpPr txBox="1"/>
          <p:nvPr/>
        </p:nvSpPr>
        <p:spPr>
          <a:xfrm>
            <a:off x="838200" y="6281429"/>
            <a:ext cx="7708842" cy="461665"/>
          </a:xfrm>
          <a:prstGeom prst="rect">
            <a:avLst/>
          </a:prstGeom>
          <a:noFill/>
        </p:spPr>
        <p:txBody>
          <a:bodyPr wrap="none" rtlCol="0">
            <a:spAutoFit/>
          </a:bodyPr>
          <a:lstStyle/>
          <a:p>
            <a:r>
              <a:rPr lang="en-US" sz="1200" dirty="0"/>
              <a:t>1: Andrew Ng </a:t>
            </a:r>
            <a:r>
              <a:rPr lang="en-GB" sz="1200" dirty="0">
                <a:hlinkClick r:id="rId2"/>
              </a:rPr>
              <a:t>https://www.youtube.com/watch?v=CS4cs9xVecg&amp;list=PLkDaE6sCZn6Ec-XTbcX1uRg2_u4xOEky0&amp;index=1</a:t>
            </a:r>
            <a:endParaRPr lang="en-GB" sz="1200" dirty="0"/>
          </a:p>
          <a:p>
            <a:r>
              <a:rPr lang="en-GB" sz="1200" dirty="0"/>
              <a:t>2: </a:t>
            </a:r>
            <a:r>
              <a:rPr lang="en-GB" sz="1200" dirty="0">
                <a:hlinkClick r:id="rId3"/>
              </a:rPr>
              <a:t>https://www.snopes.com/fact-check/hong-kong-protesters-projectors/</a:t>
            </a:r>
            <a:endParaRPr lang="en-GB" sz="1200" dirty="0"/>
          </a:p>
        </p:txBody>
      </p:sp>
      <p:pic>
        <p:nvPicPr>
          <p:cNvPr id="10244" name="Picture 4" descr="Image result for google search engine">
            <a:extLst>
              <a:ext uri="{FF2B5EF4-FFF2-40B4-BE49-F238E27FC236}">
                <a16:creationId xmlns:a16="http://schemas.microsoft.com/office/drawing/2014/main" id="{B25EE00E-8878-4ADA-BDF3-89A66A00A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266948"/>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spam detection">
            <a:extLst>
              <a:ext uri="{FF2B5EF4-FFF2-40B4-BE49-F238E27FC236}">
                <a16:creationId xmlns:a16="http://schemas.microsoft.com/office/drawing/2014/main" id="{97396CB8-D130-41F6-8DC8-DDC638055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987" y="4338386"/>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facial detection in hong kong">
            <a:extLst>
              <a:ext uri="{FF2B5EF4-FFF2-40B4-BE49-F238E27FC236}">
                <a16:creationId xmlns:a16="http://schemas.microsoft.com/office/drawing/2014/main" id="{F2807703-96AE-44A7-AB72-45ECD70F00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7452"/>
          <a:stretch/>
        </p:blipFill>
        <p:spPr bwMode="auto">
          <a:xfrm>
            <a:off x="8547042" y="4276473"/>
            <a:ext cx="1839724"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5E03F-2379-466F-BCC5-11693DE85408}"/>
              </a:ext>
            </a:extLst>
          </p:cNvPr>
          <p:cNvSpPr/>
          <p:nvPr/>
        </p:nvSpPr>
        <p:spPr>
          <a:xfrm>
            <a:off x="10321240" y="4167765"/>
            <a:ext cx="263214" cy="369332"/>
          </a:xfrm>
          <a:prstGeom prst="rect">
            <a:avLst/>
          </a:prstGeom>
        </p:spPr>
        <p:txBody>
          <a:bodyPr wrap="none">
            <a:spAutoFit/>
          </a:bodyPr>
          <a:lstStyle/>
          <a:p>
            <a:r>
              <a:rPr lang="en-US" baseline="30000" dirty="0"/>
              <a:t>2</a:t>
            </a:r>
            <a:endParaRPr lang="en-GB" dirty="0"/>
          </a:p>
        </p:txBody>
      </p:sp>
    </p:spTree>
    <p:extLst>
      <p:ext uri="{BB962C8B-B14F-4D97-AF65-F5344CB8AC3E}">
        <p14:creationId xmlns:p14="http://schemas.microsoft.com/office/powerpoint/2010/main" val="401808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Why should you care about AI?: </a:t>
            </a:r>
            <a:r>
              <a:rPr lang="en-US" sz="3000" dirty="0" err="1">
                <a:solidFill>
                  <a:schemeClr val="bg1"/>
                </a:solidFill>
              </a:rPr>
              <a:t>DeepFake</a:t>
            </a:r>
            <a:endParaRPr lang="en-GB" sz="3000" dirty="0">
              <a:solidFill>
                <a:schemeClr val="bg1"/>
              </a:solidFill>
            </a:endParaRPr>
          </a:p>
        </p:txBody>
      </p:sp>
      <p:sp>
        <p:nvSpPr>
          <p:cNvPr id="12" name="TextBox 11">
            <a:extLst>
              <a:ext uri="{FF2B5EF4-FFF2-40B4-BE49-F238E27FC236}">
                <a16:creationId xmlns:a16="http://schemas.microsoft.com/office/drawing/2014/main" id="{231028D8-A5CE-4BB9-829E-4A9CAEAEC130}"/>
              </a:ext>
            </a:extLst>
          </p:cNvPr>
          <p:cNvSpPr txBox="1"/>
          <p:nvPr/>
        </p:nvSpPr>
        <p:spPr>
          <a:xfrm>
            <a:off x="838200" y="6281429"/>
            <a:ext cx="5144485" cy="276999"/>
          </a:xfrm>
          <a:prstGeom prst="rect">
            <a:avLst/>
          </a:prstGeom>
          <a:noFill/>
        </p:spPr>
        <p:txBody>
          <a:bodyPr wrap="none" rtlCol="0">
            <a:spAutoFit/>
          </a:bodyPr>
          <a:lstStyle/>
          <a:p>
            <a:r>
              <a:rPr lang="en-US" sz="1200" dirty="0"/>
              <a:t>1: </a:t>
            </a:r>
            <a:r>
              <a:rPr lang="en-US" sz="1200" dirty="0" err="1"/>
              <a:t>DeepFake</a:t>
            </a:r>
            <a:r>
              <a:rPr lang="en-US" sz="1200" dirty="0"/>
              <a:t>: </a:t>
            </a:r>
            <a:r>
              <a:rPr lang="en-GB" sz="1200" dirty="0">
                <a:hlinkClick r:id="rId2"/>
              </a:rPr>
              <a:t>https://lab.witness.org/projects/synthetic-media-and-deep-fakes/</a:t>
            </a:r>
            <a:endParaRPr lang="en-GB" sz="1200" dirty="0"/>
          </a:p>
        </p:txBody>
      </p:sp>
      <p:pic>
        <p:nvPicPr>
          <p:cNvPr id="10242" name="Picture 2" descr="Image result for deepfake gif">
            <a:extLst>
              <a:ext uri="{FF2B5EF4-FFF2-40B4-BE49-F238E27FC236}">
                <a16:creationId xmlns:a16="http://schemas.microsoft.com/office/drawing/2014/main" id="{8CB62BA6-E055-49E2-9FAD-FBD0A9AC210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3357" y="2143125"/>
            <a:ext cx="4560739"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deepfake gif">
            <a:extLst>
              <a:ext uri="{FF2B5EF4-FFF2-40B4-BE49-F238E27FC236}">
                <a16:creationId xmlns:a16="http://schemas.microsoft.com/office/drawing/2014/main" id="{D182D3A8-756D-404A-9F64-D339557DBC7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96643" y="214312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78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6331A-194A-4449-90E3-D67A293A22F5}"/>
              </a:ext>
            </a:extLst>
          </p:cNvPr>
          <p:cNvSpPr>
            <a:spLocks noGrp="1"/>
          </p:cNvSpPr>
          <p:nvPr>
            <p:ph type="title"/>
          </p:nvPr>
        </p:nvSpPr>
        <p:spPr>
          <a:xfrm>
            <a:off x="838200" y="165101"/>
            <a:ext cx="10515600" cy="916828"/>
          </a:xfrm>
          <a:solidFill>
            <a:schemeClr val="tx1"/>
          </a:solidFill>
        </p:spPr>
        <p:txBody>
          <a:bodyPr>
            <a:normAutofit/>
          </a:bodyPr>
          <a:lstStyle/>
          <a:p>
            <a:r>
              <a:rPr lang="en-US" sz="3000" dirty="0">
                <a:solidFill>
                  <a:schemeClr val="bg1"/>
                </a:solidFill>
              </a:rPr>
              <a:t>Why should you care about AI?</a:t>
            </a:r>
            <a:endParaRPr lang="en-GB" sz="3000" dirty="0">
              <a:solidFill>
                <a:schemeClr val="bg1"/>
              </a:solidFill>
            </a:endParaRPr>
          </a:p>
        </p:txBody>
      </p:sp>
      <p:pic>
        <p:nvPicPr>
          <p:cNvPr id="11266" name="Picture 2" descr="Image result for AI graphs">
            <a:extLst>
              <a:ext uri="{FF2B5EF4-FFF2-40B4-BE49-F238E27FC236}">
                <a16:creationId xmlns:a16="http://schemas.microsoft.com/office/drawing/2014/main" id="{06436586-6B80-43D9-B5AB-93EBF7DA7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768" y="1330955"/>
            <a:ext cx="6748464" cy="45269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78D613F-5C25-4335-AD39-56DCB0CF3216}"/>
              </a:ext>
            </a:extLst>
          </p:cNvPr>
          <p:cNvSpPr/>
          <p:nvPr/>
        </p:nvSpPr>
        <p:spPr>
          <a:xfrm>
            <a:off x="730694" y="6304002"/>
            <a:ext cx="10730612" cy="553998"/>
          </a:xfrm>
          <a:prstGeom prst="rect">
            <a:avLst/>
          </a:prstGeom>
        </p:spPr>
        <p:txBody>
          <a:bodyPr wrap="square">
            <a:spAutoFit/>
          </a:bodyPr>
          <a:lstStyle/>
          <a:p>
            <a:r>
              <a:rPr lang="en-US" sz="1200" dirty="0"/>
              <a:t>Graphs from </a:t>
            </a:r>
            <a:r>
              <a:rPr lang="en-GB" sz="1200" dirty="0">
                <a:hlinkClick r:id="rId3"/>
              </a:rPr>
              <a:t>https://www.forbes.com/sites/louiscolumbus/2018/01/12/10-charts-that-will-change-your-perspective-on-artificial-intelligences-growth/#94ee80e47583</a:t>
            </a:r>
            <a:endParaRPr lang="en-GB" sz="1200" dirty="0"/>
          </a:p>
          <a:p>
            <a:endParaRPr lang="en-GB" dirty="0"/>
          </a:p>
        </p:txBody>
      </p:sp>
    </p:spTree>
    <p:extLst>
      <p:ext uri="{BB962C8B-B14F-4D97-AF65-F5344CB8AC3E}">
        <p14:creationId xmlns:p14="http://schemas.microsoft.com/office/powerpoint/2010/main" val="3169865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13889</TotalTime>
  <Words>2626</Words>
  <Application>Microsoft Office PowerPoint</Application>
  <PresentationFormat>Widescreen</PresentationFormat>
  <Paragraphs>480</Paragraphs>
  <Slides>59</Slides>
  <Notes>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Roboto</vt:lpstr>
      <vt:lpstr>Arial</vt:lpstr>
      <vt:lpstr>Calibri</vt:lpstr>
      <vt:lpstr>Calibri Light</vt:lpstr>
      <vt:lpstr>Cambria Math</vt:lpstr>
      <vt:lpstr>Courier New</vt:lpstr>
      <vt:lpstr>Wingdings</vt:lpstr>
      <vt:lpstr>Office Theme</vt:lpstr>
      <vt:lpstr>Deep Learning Workshop</vt:lpstr>
      <vt:lpstr>Workshop Overview</vt:lpstr>
      <vt:lpstr>What is Artificial Intelligence?</vt:lpstr>
      <vt:lpstr>Brief History of AI</vt:lpstr>
      <vt:lpstr>AI in Pop Culture</vt:lpstr>
      <vt:lpstr>AI in Pop Culture</vt:lpstr>
      <vt:lpstr>Why should you care about AI?</vt:lpstr>
      <vt:lpstr>Why should you care about AI?: DeepFake</vt:lpstr>
      <vt:lpstr>Why should you care about AI?</vt:lpstr>
      <vt:lpstr>Be careful what you read about AI</vt:lpstr>
      <vt:lpstr>Be careful what you read about AI</vt:lpstr>
      <vt:lpstr>Machine Learning and Artificial Intelligence</vt:lpstr>
      <vt:lpstr>“Classical” AI: Expert Systems</vt:lpstr>
      <vt:lpstr>“Traditional” Machine Learning: Support Vector Machines</vt:lpstr>
      <vt:lpstr>“Traditional” Machine Learning: Random Decision Forest</vt:lpstr>
      <vt:lpstr>What is Machine Learning?</vt:lpstr>
      <vt:lpstr>Why Deep Learning?</vt:lpstr>
      <vt:lpstr>Broad Goals</vt:lpstr>
      <vt:lpstr>What can Deep Learning do?: Computer Vision</vt:lpstr>
      <vt:lpstr>What can Deep Learning do?: Game Playing</vt:lpstr>
      <vt:lpstr>What can Deep Learning do?: Many More!</vt:lpstr>
      <vt:lpstr>What can Deep Learning do?: Many More!</vt:lpstr>
      <vt:lpstr>What CAN’T Deep Learning do? (as of 2019)</vt:lpstr>
      <vt:lpstr>What ISN’T Deep Learning?</vt:lpstr>
      <vt:lpstr>When to use Deep Learning?</vt:lpstr>
      <vt:lpstr>Are Humans Obsolete?</vt:lpstr>
      <vt:lpstr>Deep Learning Intuition</vt:lpstr>
      <vt:lpstr>Deep Learning Intuition</vt:lpstr>
      <vt:lpstr>Deep Learning and the Human Brain</vt:lpstr>
      <vt:lpstr>Types of Learning</vt:lpstr>
      <vt:lpstr>Types of Learning</vt:lpstr>
      <vt:lpstr>Reinforcement Learning</vt:lpstr>
      <vt:lpstr>Learning Tasks: Regression vs Classification</vt:lpstr>
      <vt:lpstr>Deep Learning Frameworks</vt:lpstr>
      <vt:lpstr>Deep Learning Steps: Supervised Learning</vt:lpstr>
      <vt:lpstr>Data collection</vt:lpstr>
      <vt:lpstr>Data preprocessing</vt:lpstr>
      <vt:lpstr>Data splitting</vt:lpstr>
      <vt:lpstr>How do we train the model?</vt:lpstr>
      <vt:lpstr>Binary Classification</vt:lpstr>
      <vt:lpstr>Neural Network</vt:lpstr>
      <vt:lpstr>Neural Network</vt:lpstr>
      <vt:lpstr>Activation Functions</vt:lpstr>
      <vt:lpstr>Convolutional Neural Network</vt:lpstr>
      <vt:lpstr>Max Pool</vt:lpstr>
      <vt:lpstr>Convolutional Neural Network: Putting it all together</vt:lpstr>
      <vt:lpstr>Optimization: Loss Calculation and Back Propagation</vt:lpstr>
      <vt:lpstr>Optimization: Gradient Descent</vt:lpstr>
      <vt:lpstr>Evaluating your Model</vt:lpstr>
      <vt:lpstr>Underfitting and Overfitting</vt:lpstr>
      <vt:lpstr>Underfitting and Overfitting</vt:lpstr>
      <vt:lpstr>Next Steps</vt:lpstr>
      <vt:lpstr>Multi-class Classification</vt:lpstr>
      <vt:lpstr>Multi-class Classification</vt:lpstr>
      <vt:lpstr>Multi-class Classification</vt:lpstr>
      <vt:lpstr>Multi-class Classification</vt:lpstr>
      <vt:lpstr>Multi-class Classification</vt:lpstr>
      <vt:lpstr>Multi-class Classification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dc:creator>
  <cp:lastModifiedBy>aaron</cp:lastModifiedBy>
  <cp:revision>145</cp:revision>
  <dcterms:created xsi:type="dcterms:W3CDTF">2019-11-25T06:31:15Z</dcterms:created>
  <dcterms:modified xsi:type="dcterms:W3CDTF">2020-02-10T10:43:24Z</dcterms:modified>
</cp:coreProperties>
</file>